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et"/>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t"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t"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et">
                <a:solidFill>
                  <a:schemeClr val="tx1">
                    <a:lumMod val="50000"/>
                    <a:lumOff val="50000"/>
                  </a:schemeClr>
                </a:solidFill>
              </a:rPr>
              <a:t>Nr 45 Jumala Sõna</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et" sz="4400"/>
              <a:t>Hea sõnum inglilt</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et" sz="4000">
                <a:solidFill>
                  <a:srgbClr val="FF0000"/>
                </a:solidFill>
              </a:rPr>
              <a:t>Tänane viktoriin</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et" sz="3600">
                <a:solidFill>
                  <a:schemeClr val="tx1">
                    <a:lumMod val="65000"/>
                    <a:lumOff val="35000"/>
                  </a:schemeClr>
                </a:solidFill>
              </a:rPr>
              <a:t>Kes andis Maarjale uudise?</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et" sz="2800">
                <a:solidFill>
                  <a:schemeClr val="tx1">
                    <a:lumMod val="65000"/>
                    <a:lumOff val="35000"/>
                  </a:schemeClr>
                </a:solidFill>
              </a:rPr>
              <a:t>① </a:t>
            </a:r>
            <a:r xmlns:a="http://schemas.openxmlformats.org/drawingml/2006/main">
              <a:rPr altLang="ko-KR" dirty="0" lang="et" sz="2800">
                <a:solidFill>
                  <a:schemeClr val="tx1">
                    <a:lumMod val="65000"/>
                    <a:lumOff val="35000"/>
                  </a:schemeClr>
                </a:solidFill>
              </a:rPr>
              <a:t>Saatan</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et" sz="2800">
                <a:solidFill>
                  <a:schemeClr val="tx1">
                    <a:lumMod val="65000"/>
                    <a:lumOff val="35000"/>
                  </a:schemeClr>
                </a:solidFill>
              </a:rPr>
              <a:t>② </a:t>
            </a:r>
            <a:r xmlns:a="http://schemas.openxmlformats.org/drawingml/2006/main">
              <a:rPr altLang="ko-KR" dirty="0" lang="et" sz="2800">
                <a:solidFill>
                  <a:schemeClr val="tx1">
                    <a:lumMod val="65000"/>
                    <a:lumOff val="35000"/>
                  </a:schemeClr>
                </a:solidFill>
              </a:rPr>
              <a:t>Maarja sõber</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et" sz="2800">
                <a:solidFill>
                  <a:schemeClr val="tx1">
                    <a:lumMod val="65000"/>
                    <a:lumOff val="35000"/>
                  </a:schemeClr>
                </a:solidFill>
              </a:rPr>
              <a:t>③ </a:t>
            </a:r>
            <a:r xmlns:a="http://schemas.openxmlformats.org/drawingml/2006/main">
              <a:rPr altLang="ko-KR" dirty="0" lang="et" sz="2800">
                <a:solidFill>
                  <a:schemeClr val="tx1">
                    <a:lumMod val="65000"/>
                    <a:lumOff val="35000"/>
                  </a:schemeClr>
                </a:solidFill>
              </a:rPr>
              <a:t>Ingel</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et" sz="2800">
                <a:solidFill>
                  <a:schemeClr val="tx1">
                    <a:lumMod val="65000"/>
                    <a:lumOff val="35000"/>
                  </a:schemeClr>
                </a:solidFill>
              </a:rPr>
              <a:t>④ </a:t>
            </a:r>
            <a:r xmlns:a="http://schemas.openxmlformats.org/drawingml/2006/main">
              <a:rPr altLang="ko-KR" dirty="0" lang="et" sz="2800">
                <a:solidFill>
                  <a:schemeClr val="tx1">
                    <a:lumMod val="65000"/>
                    <a:lumOff val="35000"/>
                  </a:schemeClr>
                </a:solidFill>
              </a:rPr>
              <a:t>Jeesus</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et" sz="2800">
                <a:solidFill>
                  <a:srgbClr val="FF0000"/>
                </a:solidFill>
              </a:rPr>
              <a:t>③ </a:t>
            </a:r>
            <a:r xmlns:a="http://schemas.openxmlformats.org/drawingml/2006/main">
              <a:rPr altLang="ko-KR" dirty="0" lang="et" sz="2800">
                <a:solidFill>
                  <a:srgbClr val="FF0000"/>
                </a:solidFill>
              </a:rPr>
              <a:t>Ingel</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EI. 54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Samaaria naine kaevu ääres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kes iganes joob vett, mida ma talle annan, ei janune kunagi. Tõesti, vesi, mida ma talle annan, saab temas igavesse ellu voolavaks veeallikaks."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John</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Kui Jeesus läbis Samaaria maa, kohtas ta kaevu juures naist ja ütles. "Palun anna mulle vett."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et" altLang="ko-KR" sz="2600">
                <a:solidFill>
                  <a:schemeClr val="tx1">
                    <a:lumMod val="65000"/>
                    <a:lumOff val="35000"/>
                  </a:schemeClr>
                </a:solidFill>
              </a:rPr>
              <a:t>Naine oli hämmastav. Sest juudid ei räägi samaarlastega. "Kui sa teadsid, kes ma olen, oleksite minult vett palunud." Jeesus ütles</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et" altLang="ko-KR" sz="2600">
                <a:solidFill>
                  <a:schemeClr val="tx1">
                    <a:lumMod val="65000"/>
                    <a:lumOff val="35000"/>
                  </a:schemeClr>
                </a:solidFill>
              </a:rPr>
              <a:t>"Sest vesi, mida ma annan, on eluvesi, millel pole enam kunagi janu." Naine hakkas Jeesuse vastu huvi tundma. "Kes sa oled, kas sa saaksid mulle seda vett anda?"</a:t>
            </a:r>
            <a:r xmlns:a="http://schemas.openxmlformats.org/drawingml/2006/main">
              <a:rPr lang="et"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"Mina olen Kristus ja Jumala Poeg," vastas Jeesus. Ta ehmus selle peale.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et" altLang="ko-KR" sz="2600">
                <a:solidFill>
                  <a:schemeClr val="tx1">
                    <a:lumMod val="65000"/>
                    <a:lumOff val="35000"/>
                  </a:schemeClr>
                </a:solidFill>
              </a:rPr>
              <a:t>Ta jättis oma veepurgi ja läks tagasi linna ning rääkis inimestele Jeesusest. Paljud inimesed tulid Jeesusega kohtuma ja uskusid Temasse kui oma Päästjasse.</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Niipea kui samaarlanna Jeesusega kohtus, jättis ta veepurgi maha ja läks tagasi külla, et kuulutada külaelanikele rõõmusõnum päästmisest.</a:t>
            </a:r>
            <a:r xmlns:a="http://schemas.openxmlformats.org/drawingml/2006/main">
              <a:rPr altLang="en-US" lang="et" sz="3200">
                <a:solidFill>
                  <a:schemeClr val="tx1">
                    <a:lumMod val="65000"/>
                    <a:lumOff val="35000"/>
                  </a:schemeClr>
                </a:solidFill>
              </a:rPr>
              <a:t> </a:t>
            </a:r>
            <a:r xmlns:a="http://schemas.openxmlformats.org/drawingml/2006/main">
              <a:rPr altLang="ko-KR" lang="et" sz="3200">
                <a:solidFill>
                  <a:schemeClr val="tx1">
                    <a:lumMod val="65000"/>
                    <a:lumOff val="35000"/>
                  </a:schemeClr>
                </a:solidFill>
              </a:rPr>
              <a:t>Lõpuks päästsid paljud inimesed, kui nad kuulsid ja uskusid evangeeliumi, mida ta kuulutas.</a:t>
            </a:r>
            <a:r xmlns:a="http://schemas.openxmlformats.org/drawingml/2006/main">
              <a:rPr altLang="en-US" lang="et"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et" sz="3200">
                <a:solidFill>
                  <a:schemeClr val="tx1">
                    <a:lumMod val="65000"/>
                    <a:lumOff val="35000"/>
                  </a:schemeClr>
                </a:solidFill>
              </a:rPr>
              <a:t>Kas sa oled Jeesusega kohtunud? Kas sa räägid teistele Jeesusest? Kuidas oleks, kui tutvustaksite Jeesust teistele samaaria naise kombel?</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rgbClr val="ff0000"/>
                </a:solidFill>
              </a:rPr>
              <a:t>Kes on Jeesus?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a:t>
            </a:r>
            <a:r xmlns:a="http://schemas.openxmlformats.org/drawingml/2006/main">
              <a:rPr altLang="en-US" lang="et" sz="3600">
                <a:solidFill>
                  <a:srgbClr val="0070c0"/>
                </a:solidFill>
              </a:rPr>
              <a:t> </a:t>
            </a:r>
            <a:r xmlns:a="http://schemas.openxmlformats.org/drawingml/2006/main">
              <a:rPr altLang="ko-KR" lang="et" sz="3600">
                <a:solidFill>
                  <a:srgbClr val="0070c0"/>
                </a:solidFill>
              </a:rPr>
              <a:t>on..</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on see, kes annab meile eluvee, et me ei janune kunagi oma hinge järele.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Kus kohtas Jeesus samaaria naist?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palees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linnas</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tänav</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turul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kaevu juures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④ </a:t>
            </a:r>
            <a:r xmlns:a="http://schemas.openxmlformats.org/drawingml/2006/main">
              <a:rPr altLang="ko-KR" lang="et" sz="2800">
                <a:solidFill>
                  <a:srgbClr val="ff0000"/>
                </a:solidFill>
              </a:rPr>
              <a:t>kaevu juures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et" sz="4000">
                <a:solidFill>
                  <a:srgbClr val="FF0000"/>
                </a:solidFill>
              </a:rPr>
              <a:t>Tänane Sõna</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et" sz="3600">
                <a:solidFill>
                  <a:schemeClr val="tx1">
                    <a:lumMod val="65000"/>
                    <a:lumOff val="35000"/>
                  </a:schemeClr>
                </a:solidFill>
              </a:rPr>
              <a:t>Sa jääd lapseootele ja sünnitad poja ning sa paned talle nimeks Jeesus.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et" sz="2800">
                <a:solidFill>
                  <a:schemeClr val="tx1">
                    <a:lumMod val="65000"/>
                    <a:lumOff val="35000"/>
                  </a:schemeClr>
                </a:solidFill>
              </a:rPr>
              <a:t>Luke</a:t>
            </a:r>
            <a:r xmlns:a="http://schemas.openxmlformats.org/drawingml/2006/main">
              <a:rPr altLang="en-US" dirty="0" lang="et" sz="2800">
                <a:solidFill>
                  <a:schemeClr val="tx1">
                    <a:lumMod val="65000"/>
                    <a:lumOff val="35000"/>
                  </a:schemeClr>
                </a:solidFill>
              </a:rPr>
              <a:t> </a:t>
            </a:r>
            <a:r xmlns:a="http://schemas.openxmlformats.org/drawingml/2006/main">
              <a:rPr altLang="ko-KR" dirty="0" lang="et"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kes iganes joob vett, mida ma talle annan, ei janune kunagi. Tõesti, vesi, mida ma talle annan, saab temas igavesse ellu voolavaks veeallikaks."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John</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55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Viska oma võrk sügavasse vette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Siis Jeesus ütles Siimonale: "Ära karda, nüüdsest saad sa inimesi kinni!"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Luke</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Jeesus, kes läks Peetruse paati ja andis sõna, ütles Peetrusele. "Minge nüüd sügavasse vette ja visake võrk kala püüdma."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“Meister, oleme terve öö kõvasti tööd teinud ja pole midagi kätte saanud. Aga kuna sa nii ütled, lasen ma võrgud alla."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Kui nad olid seda teinud, püüdsid nad nii suure hulga kalu, et võrgud hakkasid purunema. Peeter oli selle üle üllatunud.</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et" sz="3000">
                <a:solidFill>
                  <a:schemeClr val="tx1">
                    <a:lumMod val="65000"/>
                    <a:lumOff val="35000"/>
                  </a:schemeClr>
                </a:solidFill>
              </a:rPr>
              <a:t>Sel hetkel kahetses Peetrus, teades, et Jeesus on Jumala Poeg. "Ma olen patune."</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et" sz="3000">
                <a:solidFill>
                  <a:schemeClr val="tx1">
                    <a:lumMod val="65000"/>
                    <a:lumOff val="35000"/>
                  </a:schemeClr>
                </a:solidFill>
              </a:rPr>
              <a:t>Jeesus ütles. "Ära karda, nüüdsest oled sa kalamees, kes võtab inimesi." Peetrus jättis kõik ja temast sai Jeesuse jünger.</a:t>
            </a:r>
            <a:r xmlns:a="http://schemas.openxmlformats.org/drawingml/2006/main">
              <a:rPr altLang="en-US" lang="et"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a:t>
            </a:r>
            <a:r xmlns:a="http://schemas.openxmlformats.org/drawingml/2006/main">
              <a:rPr altLang="en-US" lang="et" sz="4000">
                <a:solidFill>
                  <a:srgbClr val="ff0000"/>
                </a:solidFill>
              </a:rPr>
              <a:t> </a:t>
            </a:r>
            <a:r xmlns:a="http://schemas.openxmlformats.org/drawingml/2006/main">
              <a:rPr altLang="ko-KR" lang="et" sz="4000">
                <a:solidFill>
                  <a:srgbClr val="ff0000"/>
                </a:solidFill>
              </a:rPr>
              <a:t>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chemeClr val="tx1">
                    <a:lumMod val="65000"/>
                    <a:lumOff val="35000"/>
                  </a:schemeClr>
                </a:solidFill>
              </a:rPr>
              <a:t>Peetrus, kes kohtus Jeesusega,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kahetses ja kuuletus just seal.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Kas on meeleparandust ja kuulekust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Jeesusele oma elus?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Peetrus jättis kõik maha ja järgnes Jeesusele. Nagu Peetrus, peate olema jünger, kes tunneb tõelist meeleparandust ja kuulekust.</a:t>
            </a:r>
            <a:r xmlns:a="http://schemas.openxmlformats.org/drawingml/2006/main">
              <a:rPr altLang="en-US" lang="et"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rgbClr val="ff0000"/>
                </a:solidFill>
              </a:rPr>
              <a:t>Kes on Jeesus?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 on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on see, kes teeb imesid, mis ületavad inimeste kogemusi ja võimeid.</a:t>
            </a:r>
            <a:r xmlns:a="http://schemas.openxmlformats.org/drawingml/2006/main">
              <a:rPr altLang="en-US" lang="et"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46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Jeesuslaps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Mis oli Peetri töö?</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puusepp</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lambakoer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kalur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põllumees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③ </a:t>
            </a:r>
            <a:r xmlns:a="http://schemas.openxmlformats.org/drawingml/2006/main">
              <a:rPr altLang="ko-KR" lang="et" sz="2800">
                <a:solidFill>
                  <a:srgbClr val="ff0000"/>
                </a:solidFill>
              </a:rPr>
              <a:t>kalur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Siis Jeesus ütles Siimonale: "Ära karda, nüüdsest saad sa inimesi kinni!"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Luke</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56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Jeesus, kes kutsus jüngrid</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Filippus leidis Naatanaeli ja ütles talle: "Me oleme leidnud selle, kellest Mooses Seaduses kirjutas ja kellest ka prohvetid kirjutasid – Jeesuse Naatsareti, Joosepi poja."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John</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1:</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Jeesus kutsus jüngriks Peetruse, Andrease ja nende naabri Filippuse. "Järgne mulle!"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Filippus tutvustas Jeesust oma sõbrale Naatanaelile. "Ilmus Messias, kelle prohvetid Vanas Testamendis kirjutasid."</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"Naatsaret! Kas Messias võib sealt tulla?" küsis Natanael. "Tule ja vaata," ütles Philip.</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Jeesus ütles Naatanaelile. "Sa oled tõeline iisraellane, ma nägin sind, kui sa olid veel viigipuu all, enne kui Filippus sind kutsus."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et" altLang="ko-KR" sz="3000">
                <a:solidFill>
                  <a:schemeClr val="tx1">
                    <a:lumMod val="65000"/>
                    <a:lumOff val="35000"/>
                  </a:schemeClr>
                </a:solidFill>
              </a:rPr>
              <a:t>Naatanael oli sellest üllatunud ja andis Jeesusele au: "Rabi, sa oled Jumala Poeg ja Iisraeli kuningas."</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chemeClr val="tx1">
                    <a:lumMod val="65000"/>
                    <a:lumOff val="35000"/>
                  </a:schemeClr>
                </a:solidFill>
              </a:rPr>
              <a:t>Niipea, kui Naatanael sellest teada sai</a:t>
            </a:r>
            <a:r xmlns:a="http://schemas.openxmlformats.org/drawingml/2006/main">
              <a:rPr altLang="en-US" lang="et" sz="3200">
                <a:solidFill>
                  <a:schemeClr val="tx1">
                    <a:lumMod val="65000"/>
                    <a:lumOff val="35000"/>
                  </a:schemeClr>
                </a:solidFill>
              </a:rPr>
              <a:t> </a:t>
            </a:r>
            <a:r xmlns:a="http://schemas.openxmlformats.org/drawingml/2006/main">
              <a:rPr altLang="ko-KR" lang="et" sz="3200">
                <a:solidFill>
                  <a:schemeClr val="tx1">
                    <a:lumMod val="65000"/>
                    <a:lumOff val="35000"/>
                  </a:schemeClr>
                </a:solidFill>
              </a:rPr>
              <a:t>Jeesus on Messias, ta andis Jeesusele au.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Temast sai Jeesuse jünger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Peame andma au Jeesusele, kes on meie Päästja, ning elama Jeesuse jüngri elu ja kuuletuma Talle.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Täna on teile sündinud Taaveti linnas Päästja; ta on Issand Kristus.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meeldib</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rgbClr val="ff0000"/>
                </a:solidFill>
              </a:rPr>
              <a:t>Kes on Jeesus?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 on...</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on see, kes kutsub inimesi jüngriteks Tema sarnaseks.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Kes tutvustas Jeesust Naatanaelile?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Peeter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Philip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Andreas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Paul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② </a:t>
            </a:r>
            <a:r xmlns:a="http://schemas.openxmlformats.org/drawingml/2006/main">
              <a:rPr altLang="ko-KR" lang="et" sz="2800">
                <a:solidFill>
                  <a:srgbClr val="ff0000"/>
                </a:solidFill>
              </a:rPr>
              <a:t>Philip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Filippus leidis Naatanaeli ja ütles talle: "Me oleme leidnud selle, kellest Mooses Seaduses kirjutas ja kellest ka prohvetid kirjutasid – Jeesuse Naatsareti, Joosepi poja."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John</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1:</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57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Inimene, kes tuli läbi katuse alla</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Ta tõusis püsti, võttis oma mati ja kõndis nende kõigi silme all välja. See hämmastas kõiki ja nad kiitsid Jumalat, öeldes: "Me pole kunagi midagi sellist näinud!"</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Mark</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Kui inimesed kuulsid Jeesuse tervenemisest, võtsid inimesed kaasa oma halvatud sõbra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Aga seal, kus Jeesus oli, oli liiga palju inimesi. Seega ei saanud nad oma halvatud sõpra läbi katuse Jeesuse juurde viia.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Lõpuks murdsid halvatud sõbra toojad katuse läbi ja saatsid paralüütilise sõbra Jeesuse juurde.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Jeesus nägi nende usku ja ütles. "Teie patud on andeks antud. Tõuse üles ja mine koju."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et" altLang="ko-KR" sz="3000">
                <a:solidFill>
                  <a:schemeClr val="tx1">
                    <a:lumMod val="65000"/>
                    <a:lumOff val="35000"/>
                  </a:schemeClr>
                </a:solidFill>
              </a:rPr>
              <a:t>Üllataval kombel sai halvatu hetkel terveks. Siis ta tõusis ja kõndis ning austas Jumalat.</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et" altLang="ko-KR" sz="2400">
                <a:solidFill>
                  <a:schemeClr val="tx1">
                    <a:lumMod val="65000"/>
                    <a:lumOff val="35000"/>
                  </a:schemeClr>
                </a:solidFill>
              </a:rPr>
              <a:t>Kui Maarjal oli aeg last saada, pidi ta minema Petlemma. Aga kuna ruumi polnud, sündis tal laps sõimes.</a:t>
            </a:r>
            <a:r xmlns:a="http://schemas.openxmlformats.org/drawingml/2006/main">
              <a:rPr lang="et"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chemeClr val="tx1">
                    <a:lumMod val="65000"/>
                    <a:lumOff val="35000"/>
                  </a:schemeClr>
                </a:solidFill>
              </a:rPr>
              <a:t>Paralyticu sõpradel oli raskusi ja puue, kuid nad ei suutnud loobuda Jeesuse juurde minekust. Sest nad uskusid Jeesusesse.</a:t>
            </a:r>
            <a:r xmlns:a="http://schemas.openxmlformats.org/drawingml/2006/main">
              <a:rPr altLang="en-US" lang="et" sz="3200">
                <a:solidFill>
                  <a:schemeClr val="tx1">
                    <a:lumMod val="65000"/>
                    <a:lumOff val="35000"/>
                  </a:schemeClr>
                </a:solidFill>
              </a:rPr>
              <a:t> </a:t>
            </a:r>
            <a:r xmlns:a="http://schemas.openxmlformats.org/drawingml/2006/main">
              <a:rPr altLang="ko-KR" lang="et" sz="3200">
                <a:solidFill>
                  <a:schemeClr val="tx1">
                    <a:lumMod val="65000"/>
                    <a:lumOff val="35000"/>
                  </a:schemeClr>
                </a:solidFill>
              </a:rPr>
              <a:t>Kas meil on usku Jeesusesse?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Kui tuleme Jeesuse juurde usuga, ei tohi me alla anda hoolimata raskustest ja takistustest, mis meid blokeerivad.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Seda tehes suudame tuua Jumalale au nagu halvatud mees.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rgbClr val="ff0000"/>
                </a:solidFill>
              </a:rPr>
              <a:t>Kes on Jeesus?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ei lükka tagasi neid, kes tema juurde tulevad. Ja ta annab, mida vaja, neile, kes tema juurde tulevad.</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Mille kaudu jõudis halvatu Jeesuse juurde?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aken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värav</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sein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katus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④ </a:t>
            </a:r>
            <a:r xmlns:a="http://schemas.openxmlformats.org/drawingml/2006/main">
              <a:rPr altLang="ko-KR" lang="et" sz="2800">
                <a:solidFill>
                  <a:srgbClr val="ff0000"/>
                </a:solidFill>
              </a:rPr>
              <a:t>katus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Ta tõusis püsti, võttis oma mati ja kõndis nende kõigi silme all välja. See hämmastas kõiki ja nad kiitsid Jumalat, öeldes: "Me pole kunagi midagi sellist näinud!"</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Mark</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58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Jeesus kutsub Matteust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Kui Jeesus sealt edasi läks, nägi ta tölnerputka juures istumas meest, kelle nimi oli Matteus. "Järgne mulle," ütles ta talle ja Matthew tõusis püsti ja järgnes talle.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Matthew</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et" altLang="ko-KR" sz="3000">
                <a:solidFill>
                  <a:schemeClr val="tx1">
                    <a:lumMod val="65000"/>
                    <a:lumOff val="35000"/>
                  </a:schemeClr>
                </a:solidFill>
              </a:rPr>
              <a:t>Seal oli maksukoguja nimega Matthew. Ta oli iisraellastele Rooma tölner.</a:t>
            </a:r>
            <a:r xmlns:a="http://schemas.openxmlformats.org/drawingml/2006/main">
              <a:rPr lang="et"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et" altLang="ko-KR" sz="3000">
                <a:solidFill>
                  <a:schemeClr val="tx1">
                    <a:lumMod val="65000"/>
                    <a:lumOff val="35000"/>
                  </a:schemeClr>
                </a:solidFill>
              </a:rPr>
              <a:t>Matthew oli maksukoguja, seega oli tal palju raha. Kuid juudid vihkasid maksukogujaid, kes töötasid vallutaja Rooma heaks.</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Jeesus vaatas maksuputkas istuvat Matteust ja ütles talle. "Järgne mulle"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Matteus jättis kohe kõik maha ja järgnes Jeesusele. See oli sellepärast, et ta tänas Jeesust, et ta teda kutsus.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Vahepeal kostis taevast hääl karjastele, kes hoolitsesid Petlemmas lammaste eest.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et" altLang="ko-KR" sz="3000">
                <a:solidFill>
                  <a:schemeClr val="tx1">
                    <a:lumMod val="65000"/>
                    <a:lumOff val="35000"/>
                  </a:schemeClr>
                </a:solidFill>
              </a:rPr>
              <a:t>"Arsti pole vaja tervete, vaid haigete jaoks." Matteusest sai Jeesuse jünger.</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Matteus oli maksukoguja, keda oma rahvas vihkas. Kuid Jeesus kutsus Matteuse ja tegi ta jüngriks.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Ka meie oleme Jumala rahvas. Kuid meist ei piisa, et meid kutsutaks Jeesuse jüngriteks.</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et" sz="3200">
                <a:solidFill>
                  <a:schemeClr val="tx1">
                    <a:lumMod val="65000"/>
                    <a:lumOff val="35000"/>
                  </a:schemeClr>
                </a:solidFill>
              </a:rPr>
              <a:t>Kuid Jeesus kutsub meid tegema tema jüngriteks. Seetõttu peame talle kuuletuma, et olla tema kutse väärilised.</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rgbClr val="ff0000"/>
                </a:solidFill>
              </a:rPr>
              <a:t>Kes on Jeesus?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kutsub inimesi, kes on maailmas tagasi lükatud, saama Jumala rahvaks.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Mis oli Matthew töö?</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maksukoguja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kalur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puusepp</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preester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① </a:t>
            </a:r>
            <a:r xmlns:a="http://schemas.openxmlformats.org/drawingml/2006/main">
              <a:rPr altLang="ko-KR" lang="et" sz="2800">
                <a:solidFill>
                  <a:srgbClr val="ff0000"/>
                </a:solidFill>
              </a:rPr>
              <a:t>maksukoguja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Kui Jeesus sealt edasi läks, nägi ta tölnerputka juures istumas meest, kelle nimi oli Matteus. "Järgne mulle," ütles ta talle ja Matthew tõusis püsti ja järgnes talle.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Matthew</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59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Jeesus valis kaksteist jüngrit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Ühel neist päevadest läks Jeesus välja mäeküljele palvetama ja veetis öö Jumala poole palvetades.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t" sz="3600">
                <a:solidFill>
                  <a:schemeClr val="tx1">
                    <a:lumMod val="65000"/>
                    <a:lumOff val="35000"/>
                  </a:schemeClr>
                </a:solidFill>
              </a:rPr>
              <a:t>Hommiku saabudes kutsus ta oma jüngrid enda juurde ja valis nende hulgast välja kaksteist, keda ta nimetas ka apostliteks:</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Luke</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6:</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et" altLang="ko-KR" sz="3000">
                <a:solidFill>
                  <a:schemeClr val="tx1">
                    <a:lumMod val="65000"/>
                    <a:lumOff val="35000"/>
                  </a:schemeClr>
                </a:solidFill>
              </a:rPr>
              <a:t>Seal oli palju inimesi, kes kuulsid Jeesust ja järgisid seda. Nad läksid koos Jeesusega ja õppisid Jeesuselt</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Pärast palvetamist valis Jeesus neist kaksteist lähedasteks jüngriteks.</a:t>
            </a:r>
            <a:r xmlns:a="http://schemas.openxmlformats.org/drawingml/2006/main">
              <a:rPr lang="et"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et" altLang="ko-KR" sz="3000">
                <a:solidFill>
                  <a:schemeClr val="tx1">
                    <a:lumMod val="65000"/>
                    <a:lumOff val="35000"/>
                  </a:schemeClr>
                </a:solidFill>
              </a:rPr>
              <a:t>Nad valiti elama koos Jeesusega, kuulutama evangeeliumi ja ajama välja deemoneid.</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"Au taevale, rahu maale! Rõõmustage, Jeesus on sündinud." Inglid taevast ütlesid</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et" sz="3000">
                <a:solidFill>
                  <a:schemeClr val="tx1">
                    <a:lumMod val="65000"/>
                    <a:lumOff val="35000"/>
                  </a:schemeClr>
                </a:solidFill>
              </a:rPr>
              <a:t>Jüngrid olid mitmesugused inimesed: mõned neist olid kalurid, maksukogujad, revolutsionäärid, mõned neist olid kuuma iseloomuga.</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Kuid Jeesus palus Jumalat, et ta tema jüngrid hästi valiks, ja ta valis nad hästi, hoolitses nende eest ja õpetas neid hästi.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et" sz="2800">
                <a:solidFill>
                  <a:schemeClr val="tx1">
                    <a:lumMod val="65000"/>
                    <a:lumOff val="35000"/>
                  </a:schemeClr>
                </a:solidFill>
              </a:rPr>
              <a:t>Seetõttu valis Jeesus oma jüngrid: 1) õpetada neile Jumala sõna, 2) panna nad kuulutama evangeeliumi vastavalt sellele, mida nad on õppinud, ja 3) panna nad kuulutama Jumala riigi väge. Nendel põhjustel valis Jeesus oma jüngrid.</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Oleme ka Jeesuse jüngrid.</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et" sz="2800">
                <a:solidFill>
                  <a:schemeClr val="tx1">
                    <a:lumMod val="65000"/>
                    <a:lumOff val="35000"/>
                  </a:schemeClr>
                </a:solidFill>
              </a:rPr>
              <a:t>Meie töö on sama, mis Jeesuse kaheteistkümne jüngri töö.</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et" sz="2800">
                <a:solidFill>
                  <a:schemeClr val="tx1">
                    <a:lumMod val="65000"/>
                    <a:lumOff val="35000"/>
                  </a:schemeClr>
                </a:solidFill>
              </a:rPr>
              <a:t>Elagem jüngri elu alates tänasest </a:t>
            </a:r>
            <a:r xmlns:a="http://schemas.openxmlformats.org/drawingml/2006/main">
              <a:rPr altLang="ko-KR" lang="et" sz="3200">
                <a:solidFill>
                  <a:schemeClr val="tx1">
                    <a:lumMod val="65000"/>
                    <a:lumOff val="35000"/>
                  </a:schemeClr>
                </a:solidFill>
              </a:rPr>
              <a:t>.</a:t>
            </a:r>
            <a:r xmlns:a="http://schemas.openxmlformats.org/drawingml/2006/main">
              <a:rPr altLang="en-US" lang="et"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t>Kes on Jeesus?</a:t>
            </a:r>
            <a:r xmlns:a="http://schemas.openxmlformats.org/drawingml/2006/main">
              <a:rPr altLang="en-US" lang="e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a:t>
            </a:r>
            <a:r xmlns:a="http://schemas.openxmlformats.org/drawingml/2006/main">
              <a:rPr altLang="en-US" lang="et" sz="3600">
                <a:solidFill>
                  <a:srgbClr val="0070c0"/>
                </a:solidFill>
              </a:rPr>
              <a:t> </a:t>
            </a:r>
            <a:r xmlns:a="http://schemas.openxmlformats.org/drawingml/2006/main">
              <a:rPr altLang="ko-KR" lang="et" sz="3600">
                <a:solidFill>
                  <a:srgbClr val="0070c0"/>
                </a:solidFill>
              </a:rPr>
              <a:t>on…</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on see, kes õpetab meile taevast tõde, et saaksime kasvada nagu Jeesuse jüngrid.</a:t>
            </a:r>
            <a:r xmlns:a="http://schemas.openxmlformats.org/drawingml/2006/main">
              <a:rPr altLang="en-US" lang="et"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Mitu jüngrit valis Jeesus apostliteks (need, kes on saadetud)?</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kümme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üksteist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kaksteist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neliteist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③ </a:t>
            </a:r>
            <a:r xmlns:a="http://schemas.openxmlformats.org/drawingml/2006/main">
              <a:rPr altLang="ko-KR" lang="et" sz="2800">
                <a:solidFill>
                  <a:srgbClr val="ff0000"/>
                </a:solidFill>
              </a:rPr>
              <a:t>kaksteist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Ühel neist päevadest läks Jeesus välja mäeküljele palvetama ja veetis öö Jumala poole palvetades.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t" sz="3600">
                <a:solidFill>
                  <a:schemeClr val="tx1">
                    <a:lumMod val="65000"/>
                    <a:lumOff val="35000"/>
                  </a:schemeClr>
                </a:solidFill>
              </a:rPr>
              <a:t>Hommiku saabudes kutsus ta oma jüngrid enda juurde ja valis nende hulgast välja kaksteist, keda ta nimetas ka apostliteks:</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Luke</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6:</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60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Evangeelium Jeesus õpetas mäel.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Kui ta nüüd rahvahulka nägi, läks ta üles mäeküljele ja istus maha. Tema jüngrid tulid tema juurde,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t" sz="3600">
                <a:solidFill>
                  <a:schemeClr val="tx1">
                    <a:lumMod val="65000"/>
                    <a:lumOff val="35000"/>
                  </a:schemeClr>
                </a:solidFill>
              </a:rPr>
              <a:t>ja ta hakkas neid õpetama, öeldes: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t" sz="3600">
                <a:solidFill>
                  <a:schemeClr val="tx1">
                    <a:lumMod val="65000"/>
                    <a:lumOff val="35000"/>
                  </a:schemeClr>
                </a:solidFill>
              </a:rPr>
              <a:t>„Õndsad on vaimuvaesed, sest nende päralt on taevariik.</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Matthew</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et" altLang="ko-KR" sz="3000">
                <a:solidFill>
                  <a:schemeClr val="tx1">
                    <a:lumMod val="65000"/>
                    <a:lumOff val="35000"/>
                  </a:schemeClr>
                </a:solidFill>
              </a:rPr>
              <a:t>Jeesus õpetas mäel olevatele rahvahulkadele, kuidas elada Jumala kuningriigi inimestena.</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„Õndsad on vaimuvaesed, sest nende päralt on taevariik.</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Nagu inglid ütlesid, sündis Jeesus sõimes tervena.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Olete õppinud oma hambaid hammastega tagasi maksma, aga ma ütlen teile, et andke vasak põsk igaühele, kes lööb paremat põske. Siis olete Jumala lapsed!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Vaadake õhus olevaid linde. Linnud ei tee talutöid, aga Jumal toidab neid kõiki. Eks ta hoolitse sinu eest rohkem kui lindude eest!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et" altLang="ko-KR" sz="3000">
                <a:solidFill>
                  <a:schemeClr val="tx1">
                    <a:lumMod val="65000"/>
                    <a:lumOff val="35000"/>
                  </a:schemeClr>
                </a:solidFill>
              </a:rPr>
              <a:t>Inimesed olid Jeesuse õpetusest väga üllatunud. Sest Jeesusel oli autoriteet erinevalt tavalistest piibliõpetajatest.</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chemeClr val="tx1">
                    <a:lumMod val="65000"/>
                    <a:lumOff val="35000"/>
                  </a:schemeClr>
                </a:solidFill>
              </a:rPr>
              <a:t>Jeesus ütleb meile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et Jumala rahva elu erineb maailma omast.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Kas meie elus on mingeid erinevusi nendest, kes Jeesusesse ei usu?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Heidame pilgu iseendasse ja elame Jumala kuningriigi väärilist elu.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t>Kes on Jeesus?</a:t>
            </a:r>
            <a:r xmlns:a="http://schemas.openxmlformats.org/drawingml/2006/main">
              <a:rPr altLang="en-US" lang="e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on see, kes muudab meid elama nagu Jumala kuningriigi inimesed.</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t>Tänane 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Mida saavad vaimuvaesed?</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raha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toit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au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Jumala riik</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④ </a:t>
            </a:r>
            <a:r xmlns:a="http://schemas.openxmlformats.org/drawingml/2006/main">
              <a:rPr altLang="ko-KR" lang="et" sz="2800">
                <a:solidFill>
                  <a:srgbClr val="ff0000"/>
                </a:solidFill>
              </a:rPr>
              <a:t>Jumala riik</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Kui ta nüüd rahvahulka nägi, läks ta üles mäeküljele ja istus maha. Tema jüngrid tulid tema juurde,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t" sz="3600">
                <a:solidFill>
                  <a:schemeClr val="tx1">
                    <a:lumMod val="65000"/>
                    <a:lumOff val="35000"/>
                  </a:schemeClr>
                </a:solidFill>
              </a:rPr>
              <a:t>ja ta hakkas neid õpetama, öeldes: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t" sz="3600">
                <a:solidFill>
                  <a:schemeClr val="tx1">
                    <a:lumMod val="65000"/>
                    <a:lumOff val="35000"/>
                  </a:schemeClr>
                </a:solidFill>
              </a:rPr>
              <a:t>„Õndsad on vaimuvaesed, sest nende päralt on taevariik.</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Matthew</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61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Jeesus rahustab tormi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Ta tõusis püsti, noomis tuult ja ütles lainetele: "Vaikne! Olge vait!" Siis tuul vaibus ja oli täiesti vaikne.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Mark</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4:</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Jeesus ja tema jüngrid läksid koos paati, et ületada Galilea järve.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et" altLang="ko-KR" sz="2500">
                <a:solidFill>
                  <a:schemeClr val="tx1">
                    <a:lumMod val="65000"/>
                    <a:lumOff val="35000"/>
                  </a:schemeClr>
                </a:solidFill>
              </a:rPr>
              <a:t>Petlemma karjased tulid vaatama Jumala Poega, kes päästab inimesed. "Jeesus! Jumala Poeg! Aitäh, et tulid sellele maale!”</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Järve ületades puhus järsku raevukas tuul ja tuli hirmuäratav laine.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Lõpuks ütlesid jüngrid Jeesusele. "Õpetaja, kas teid ei huvita, kui me upume!"</a:t>
            </a:r>
            <a:r xmlns:a="http://schemas.openxmlformats.org/drawingml/2006/main">
              <a:rPr lang="et"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Jeesus noomis tuult ja ütles lainetele: „Vaikne! Ole paigal!" Siis tuul vaibus ja oli täiesti vaikne.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Nad olid hirmul ja küsisid üksteiselt: "Kes see on? Isegi tuul ja lained kuuletuvad talle!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chemeClr val="tx1">
                    <a:lumMod val="65000"/>
                    <a:lumOff val="35000"/>
                  </a:schemeClr>
                </a:solidFill>
              </a:rPr>
              <a:t>Ainult Jumal saab merd käskida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ja tuul.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Sellepärast on Jeesus Jumal, kes loob ja valitseb maailma.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Meie arvates pole Jeesus üks paljudest jumalatest, vaid ainus ja kõikvõimas Looja Jumal.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Peame seda tõsiasja meeles pidades oma usku kasvatama.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rgbClr val="ff0000"/>
                </a:solidFill>
              </a:rPr>
              <a:t>Kes on Jeesus?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a:t>
            </a:r>
            <a:r xmlns:a="http://schemas.openxmlformats.org/drawingml/2006/main">
              <a:rPr altLang="en-US" lang="et" sz="3600">
                <a:solidFill>
                  <a:srgbClr val="0070c0"/>
                </a:solidFill>
              </a:rPr>
              <a:t> </a:t>
            </a:r>
            <a:r xmlns:a="http://schemas.openxmlformats.org/drawingml/2006/main">
              <a:rPr altLang="ko-KR" lang="et" sz="3600">
                <a:solidFill>
                  <a:srgbClr val="0070c0"/>
                </a:solidFill>
              </a:rPr>
              <a:t>on..</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on kõigi asjade omanik, kes loob ja valitseb kõike siin maailmas.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Mida käskis Jeesus mere ja tuule üle?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ole vait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jookse ja mängi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äratada</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üles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avatud</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sinu</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silmad</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① </a:t>
            </a:r>
            <a:r xmlns:a="http://schemas.openxmlformats.org/drawingml/2006/main">
              <a:rPr altLang="ko-KR" lang="et" sz="2800">
                <a:solidFill>
                  <a:srgbClr val="ff0000"/>
                </a:solidFill>
              </a:rPr>
              <a:t>ole vait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Ta tõusis püsti, noomis tuult ja ütles lainetele: "Vaikne! Olge vait!" Siis tuul vaibus ja oli täiesti vaikne.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Mark</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4:</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62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Kes puudutas mu riideid?</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Kui ta kuulis Jeesusest, tuli ta rahva sekka tema selja taha ja puudutas tema kuube,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t" sz="3600">
                <a:solidFill>
                  <a:schemeClr val="tx1">
                    <a:lumMod val="65000"/>
                    <a:lumOff val="35000"/>
                  </a:schemeClr>
                </a:solidFill>
              </a:rPr>
              <a:t>28.sest ta arvas: "Kui ma lihtsalt puudutan tema riideid, siis ma saan terveks."</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Mark</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5:</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chemeClr val="tx1">
                    <a:lumMod val="65000"/>
                    <a:lumOff val="35000"/>
                  </a:schemeClr>
                </a:solidFill>
              </a:rPr>
              <a:t>Jeesus, kes on kõige peremees,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on Jumala poeg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Aga kui Jeesus sellele maale tuli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ta sündis alandliku kujuga sõimes.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Meie, kes usume Jeesusesse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on Jumala lapsed.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Kuid me peame elama alandlikult ja madalalt nagu Jeesus.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Paljud inimesed kuulsid Jeesusest ja järgisid Jeesust.</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Siis tuli tema selja taha naine ja puudutas Jeesuse riideid, et saada terveks.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Naine põdes 12 aastat haigust, mida nimetatakse verejooksuks. Ta proovis seda mitmel viisil parandada, kuid seda ei parandatud ja ta oli kulutanud kõik, mis tal oli.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'Kes mu riideid puudutas?' Kohe mõistis Jeesus, et Tema vägi oli Temast välja läinud. Ta tuli ja langes tema jalge ette ning rääkis talle kogu tõe.</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Jeesus ütles talle: „Tütar, su usk on sind terveks teinud. Mine rahus.'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chemeClr val="tx1">
                    <a:lumMod val="65000"/>
                    <a:lumOff val="35000"/>
                  </a:schemeClr>
                </a:solidFill>
              </a:rPr>
              <a:t>12 aastat verejooksu käes kannatanud naine läks Jeesuse juurde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usuga.</a:t>
            </a:r>
            <a:r xmlns:a="http://schemas.openxmlformats.org/drawingml/2006/main">
              <a:rPr altLang="en-US" lang="et" sz="3200">
                <a:solidFill>
                  <a:schemeClr val="tx1">
                    <a:lumMod val="65000"/>
                    <a:lumOff val="35000"/>
                  </a:schemeClr>
                </a:solidFill>
              </a:rPr>
              <a:t> </a:t>
            </a:r>
            <a:r xmlns:a="http://schemas.openxmlformats.org/drawingml/2006/main">
              <a:rPr altLang="ko-KR" lang="et" sz="3200">
                <a:solidFill>
                  <a:schemeClr val="tx1">
                    <a:lumMod val="65000"/>
                    <a:lumOff val="35000"/>
                  </a:schemeClr>
                </a:solidFill>
              </a:rPr>
              <a:t>Jeesus tegi naise terveks ja kiitis inimeste ees tema usku.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Jumal näeb endiselt meie usku.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Kui kohtame raskeid asju,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tulgem usuga Jumala juurde.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t>Kes on Jeesus?</a:t>
            </a:r>
            <a:r xmlns:a="http://schemas.openxmlformats.org/drawingml/2006/main">
              <a:rPr altLang="en-US" lang="e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teab meie valusid ja raskusi ning lahendab need.</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Mida puudutas naine, kes oli 12 aastat haige olnud, Jeesusega?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juuksed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käsi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jalad</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riided</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④ </a:t>
            </a:r>
            <a:r xmlns:a="http://schemas.openxmlformats.org/drawingml/2006/main">
              <a:rPr altLang="ko-KR" lang="et" sz="2800">
                <a:solidFill>
                  <a:srgbClr val="ff0000"/>
                </a:solidFill>
              </a:rPr>
              <a:t>riided</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Kui ta kuulis Jeesusest, tuli ta rahva sekka tema selja taha ja puudutas tema kuube,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t" sz="3600">
                <a:solidFill>
                  <a:schemeClr val="tx1">
                    <a:lumMod val="65000"/>
                    <a:lumOff val="35000"/>
                  </a:schemeClr>
                </a:solidFill>
              </a:rPr>
              <a:t>sest ta mõtles: "Kui ma lihtsalt puudutan tema riideid, siis ma saan terveks."</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Mark</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5:</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63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et" sz="4000">
                <a:solidFill>
                  <a:srgbClr val="FF0000"/>
                </a:solidFill>
              </a:rPr>
              <a:t>Tänane Sõna</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et" sz="3600">
                <a:solidFill>
                  <a:schemeClr val="tx1">
                    <a:lumMod val="65000"/>
                    <a:lumOff val="35000"/>
                  </a:schemeClr>
                </a:solidFill>
              </a:rPr>
              <a:t>Sa jääd lapseootele ja sünnitad poja ning sa paned talle nimeks Jeesus.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et" sz="2800">
                <a:solidFill>
                  <a:schemeClr val="tx1">
                    <a:lumMod val="65000"/>
                    <a:lumOff val="35000"/>
                  </a:schemeClr>
                </a:solidFill>
              </a:rPr>
              <a:t>Luke</a:t>
            </a:r>
            <a:r xmlns:a="http://schemas.openxmlformats.org/drawingml/2006/main">
              <a:rPr altLang="en-US" dirty="0" lang="et" sz="2800">
                <a:solidFill>
                  <a:schemeClr val="tx1">
                    <a:lumMod val="65000"/>
                    <a:lumOff val="35000"/>
                  </a:schemeClr>
                </a:solidFill>
              </a:rPr>
              <a:t> </a:t>
            </a:r>
            <a:r xmlns:a="http://schemas.openxmlformats.org/drawingml/2006/main">
              <a:rPr altLang="ko-KR" dirty="0" lang="et"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t>Kes on Jeesus?</a:t>
            </a:r>
            <a:r xmlns:a="http://schemas.openxmlformats.org/drawingml/2006/main">
              <a:rPr altLang="en-US" lang="e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tuli maa peale alandlikkuses ja alanduses, kuid Ta on meie tõeline Kuningas.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Ta võttis tal käest kinni ja ütles talle: "Talitha koum!" (mis tähendab: "Väike tüdruk, ma ütlen sulle, tõuse üles!").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Mark</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5:</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Jeesuse juurde tuli sünagoogi ülem mees nimega Jairus ja ütles: "Mu tütar on suremas. Aita mind."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Jeesusega koju sõites jooksis üks mees ja ütles, et tema tütar on juba surnud.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Koju jõudes oli Jairuse tütar juba surnud ja inimesed nutsid.</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Jeesus läks sisse ja ütles neile: "Laps ei ole surnud, vaid magab."</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"Ta võttis tal käest kinni ja ütles talle: "Talitha koum!" (mis tähendab: "Väike tüdruk, ma ütlen sulle, tõuse üles!"). Tüdruk tõusis kohe püsti ja kõndis ringi.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chemeClr val="tx1">
                    <a:lumMod val="65000"/>
                    <a:lumOff val="35000"/>
                  </a:schemeClr>
                </a:solidFill>
              </a:rPr>
              <a:t>Jeesus on see, kes valitseb surma.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Surm on inimeste jaoks kõige hirmsam asi, kuid Jeesus võitis selle.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Me sureme kunagi varem või hiljem.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Kuid te ei pea surma kartma.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Sellepärast, et Jeesus on see, kes valitseb surma.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Ja me usume Jeesusesse, kes võitis surma.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rgbClr val="ff0000"/>
                </a:solidFill>
              </a:rPr>
              <a:t>Kes on Jeesus?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 on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on see, kes annab elu ja kes valitseb elu samal ajal.</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t" sz="3200">
                <a:solidFill>
                  <a:schemeClr val="tx1">
                    <a:lumMod val="65000"/>
                    <a:lumOff val="35000"/>
                  </a:schemeClr>
                </a:solidFill>
              </a:rPr>
              <a:t>Mida tähendab "Talitha koum!" tähendab?</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et" sz="2800">
                <a:solidFill>
                  <a:schemeClr val="tx1">
                    <a:lumMod val="65000"/>
                    <a:lumOff val="35000"/>
                  </a:schemeClr>
                </a:solidFill>
              </a:rPr>
              <a:t>Väike tüdruk, söö hommikusööki!</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Tüdruk, mine magama!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Väike tüdruk, tõuse üles!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Väike tüdruk, laula laulu!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③ </a:t>
            </a:r>
            <a:r xmlns:a="http://schemas.openxmlformats.org/drawingml/2006/main">
              <a:rPr altLang="ko-KR" lang="et" sz="2800">
                <a:solidFill>
                  <a:srgbClr val="ff0000"/>
                </a:solidFill>
              </a:rPr>
              <a:t>Väike tüdruk, tõuse üles!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Ta võttis tal käest kinni ja ütles talle: "Talitha koum!" (mis tähendab: "Väike tüdruk, ma ütlen sulle, tõuse üles!").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Mark</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5:</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a:t>
            </a:r>
            <a:r xmlns:a="http://schemas.openxmlformats.org/drawingml/2006/main">
              <a:rPr altLang="en-US" lang="et" sz="4000">
                <a:solidFill>
                  <a:srgbClr val="ff0000"/>
                </a:solidFill>
              </a:rPr>
              <a:t> </a:t>
            </a:r>
            <a:r xmlns:a="http://schemas.openxmlformats.org/drawingml/2006/main">
              <a:rPr altLang="ko-KR" lang="et" sz="4000">
                <a:solidFill>
                  <a:srgbClr val="ff0000"/>
                </a:solidFill>
              </a:rPr>
              <a:t>Viktoriin</a:t>
            </a:r>
            <a:r xmlns:a="http://schemas.openxmlformats.org/drawingml/2006/main">
              <a:rPr altLang="en-US" lang="et"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Kus Jeesus sündis?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on</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maja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palee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sõimes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luksushotell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③ </a:t>
            </a:r>
            <a:r xmlns:a="http://schemas.openxmlformats.org/drawingml/2006/main">
              <a:rPr altLang="ko-KR" lang="et" sz="2800">
                <a:solidFill>
                  <a:srgbClr val="ff0000"/>
                </a:solidFill>
              </a:rPr>
              <a:t>sõimes</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64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Haige mees Bethesdas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solidFill>
                  <a:srgbClr val="ff0000"/>
                </a:solidFill>
              </a:rPr>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chemeClr val="tx1">
                    <a:lumMod val="65000"/>
                    <a:lumOff val="35000"/>
                  </a:schemeClr>
                </a:solidFill>
              </a:rPr>
              <a:t>Siis Jeesus ütles talle: "Tõuse üles! Võta oma matt ja kõnni!"</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et" altLang="ko-KR" sz="3600">
                <a:solidFill>
                  <a:schemeClr val="tx1">
                    <a:lumMod val="65000"/>
                    <a:lumOff val="35000"/>
                  </a:schemeClr>
                </a:solidFill>
              </a:rPr>
              <a:t>Korraga sai mees terveks; ta võttis oma mati ja kõndis. Päev, mil see toimus, oli hingamispäev,</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Johannese 5:</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Jeruusalemmas oli Bethesda bassein. Sinna kogunes vee liikumist ootama suur hulk haigeid.</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Sest Issanda ingel läks teatud aastaaegadel alla tiiki ja segas vett; kes siis esimesena pärast vee segamist sisse astus, sai terve haiguse, mis tal oli.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Seal oli mees, kes ei saanud kõndida. Kui Jeesus teda nägi ja küsis mehelt, kes oli seal kolmkümmend kaheksa aastat. "Kas sa tahad terveks saada?"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„Härra, mul pole kedagi, kes mind basseini aitaks, kui vesi segatakse. Aita mind palun!" Siis Jeesus ütles talle: "Tõuse üles! Võtke oma matt ja kõndige."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Nagu Jeesus ütles, võttis ta oma mati ja kõndis. 38 aastat põdenud haige sai kohe terveks.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solidFill>
                  <a:srgbClr val="ff0000"/>
                </a:solidFill>
              </a:rPr>
              <a:t>Tänane õppetund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et" altLang="ko-KR" sz="3600">
                <a:solidFill>
                  <a:schemeClr val="tx1">
                    <a:lumMod val="65000"/>
                    <a:lumOff val="35000"/>
                  </a:schemeClr>
                </a:solidFill>
              </a:rPr>
              <a:t>Bethesda basseini juures oli haigetele kõige vajalikum</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t" altLang="ko-KR" sz="3600">
                <a:solidFill>
                  <a:schemeClr val="tx1">
                    <a:lumMod val="65000"/>
                    <a:lumOff val="35000"/>
                  </a:schemeClr>
                </a:solidFill>
              </a:rPr>
              <a:t>terveks saada.</a:t>
            </a:r>
            <a:r xmlns:a="http://schemas.openxmlformats.org/drawingml/2006/main">
              <a:rPr lang="et"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et" altLang="ko-KR" sz="3600">
                <a:solidFill>
                  <a:schemeClr val="tx1">
                    <a:lumMod val="65000"/>
                    <a:lumOff val="35000"/>
                  </a:schemeClr>
                </a:solidFill>
              </a:rPr>
              <a:t>Jeesus teab, mida me vajame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t" altLang="ko-KR" sz="3600">
                <a:solidFill>
                  <a:schemeClr val="tx1">
                    <a:lumMod val="65000"/>
                    <a:lumOff val="35000"/>
                  </a:schemeClr>
                </a:solidFill>
              </a:rPr>
              <a:t>paremini kui meie.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t" altLang="ko-KR" sz="3600">
                <a:solidFill>
                  <a:schemeClr val="tx1">
                    <a:lumMod val="65000"/>
                    <a:lumOff val="35000"/>
                  </a:schemeClr>
                </a:solidFill>
              </a:rPr>
              <a:t>Jeesus on see, kes meile annab</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t" altLang="ko-KR" sz="3600">
                <a:solidFill>
                  <a:schemeClr val="tx1">
                    <a:lumMod val="65000"/>
                    <a:lumOff val="35000"/>
                  </a:schemeClr>
                </a:solidFill>
              </a:rPr>
              <a:t>mida me vajame.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t>Kes on Jeesus?</a:t>
            </a:r>
            <a:r xmlns:a="http://schemas.openxmlformats.org/drawingml/2006/main">
              <a:rPr lang="e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rgbClr val="0070c0"/>
                </a:solidFill>
              </a:rPr>
              <a:t>Jeesus on ..</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chemeClr val="tx1">
                    <a:lumMod val="65000"/>
                    <a:lumOff val="35000"/>
                  </a:schemeClr>
                </a:solidFill>
              </a:rPr>
              <a:t>Jeesus on see, kes ravib kõik haigused ja tal on vägi kõike valitseda.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viktoriin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Mida palus haige Jeesus Jeesusel teha?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① </a:t>
            </a:r>
            <a:r xmlns:a="http://schemas.openxmlformats.org/drawingml/2006/main">
              <a:rPr lang="et" altLang="ko-KR" sz="2800">
                <a:solidFill>
                  <a:schemeClr val="tx1">
                    <a:lumMod val="65000"/>
                    <a:lumOff val="35000"/>
                  </a:schemeClr>
                </a:solidFill>
              </a:rPr>
              <a:t>Palun ravige mu haigust terveks!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② </a:t>
            </a:r>
            <a:r xmlns:a="http://schemas.openxmlformats.org/drawingml/2006/main">
              <a:rPr lang="et" altLang="ko-KR" sz="2800">
                <a:solidFill>
                  <a:schemeClr val="tx1">
                    <a:lumMod val="65000"/>
                    <a:lumOff val="35000"/>
                  </a:schemeClr>
                </a:solidFill>
              </a:rPr>
              <a:t>Palun päästke mind!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③ </a:t>
            </a:r>
            <a:r xmlns:a="http://schemas.openxmlformats.org/drawingml/2006/main">
              <a:rPr lang="et" altLang="ko-KR" sz="2800">
                <a:solidFill>
                  <a:schemeClr val="tx1">
                    <a:lumMod val="65000"/>
                    <a:lumOff val="35000"/>
                  </a:schemeClr>
                </a:solidFill>
              </a:rPr>
              <a:t>Anna mulle süüa, palun!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④ </a:t>
            </a:r>
            <a:r xmlns:a="http://schemas.openxmlformats.org/drawingml/2006/main">
              <a:rPr lang="et" altLang="ko-KR" sz="2800">
                <a:solidFill>
                  <a:schemeClr val="tx1">
                    <a:lumMod val="65000"/>
                    <a:lumOff val="35000"/>
                  </a:schemeClr>
                </a:solidFill>
              </a:rPr>
              <a:t>Palun aidake mul basseini alla minna, kui vesi hakkab üles tõusma!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rgbClr val="ff0000"/>
                </a:solidFill>
              </a:rPr>
              <a:t>④ </a:t>
            </a:r>
            <a:r xmlns:a="http://schemas.openxmlformats.org/drawingml/2006/main">
              <a:rPr lang="et" altLang="ko-KR" sz="2800">
                <a:solidFill>
                  <a:srgbClr val="ff0000"/>
                </a:solidFill>
              </a:rPr>
              <a:t>Palun aidake mul basseini alla minna, kui vesi hakkab üles tõusma!</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Täna on teile sündinud Taaveti linnas Päästja; ta on Issand Kristus.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meeldib</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solidFill>
                  <a:srgbClr val="ff0000"/>
                </a:solidFill>
              </a:rPr>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chemeClr val="tx1">
                    <a:lumMod val="65000"/>
                    <a:lumOff val="35000"/>
                  </a:schemeClr>
                </a:solidFill>
              </a:rPr>
              <a:t>Siis Jeesus ütles talle: "Tõuse üles! Võta oma matt ja kõnni!"</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et" altLang="ko-KR" sz="3600">
                <a:solidFill>
                  <a:schemeClr val="tx1">
                    <a:lumMod val="65000"/>
                    <a:lumOff val="35000"/>
                  </a:schemeClr>
                </a:solidFill>
              </a:rPr>
              <a:t>9.Kohe sai mees terveks; ta võttis oma mati ja kõndis. Päev, mil see toimus, oli hingamispäev,</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Johannese 5:</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65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Jeesus, kes toitis 5000 meest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solidFill>
                  <a:srgbClr val="ff0000"/>
                </a:solidFill>
              </a:rPr>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et" altLang="ko-KR" sz="3600"/>
              <a:t>Seejärel võttis Jeesus leivad, tänas ja jagas istujatele nii palju, kui nad soovisid. Sama tegi ta kalaga.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John</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6:</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Rohkem kui viis tuhat inimest kogunes Jeesuse õpetust kuulama.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Aga oli lõunaaeg. Kõik olid näljased, kuid neil polnud süüa ja neil oli ainult kaks kala ja viis pätsi leiba.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Seejärel võttis Jeesus leiva ja kala, tänas ja jagas istujatele nii palju, kui nad soovisid.</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Kuid juhtus midagi hämmastavat! 5000 inimesest piisas, et kõht täis saada!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Ja nad kogusid need kokku ja täitsid kaksteist korvi viie odraleiva tükkidega, mis olid sööjatest järele jäänud.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solidFill>
                  <a:srgbClr val="ff0000"/>
                </a:solidFill>
              </a:rPr>
              <a:t>Tänane õppetund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solidFill>
                  <a:schemeClr val="tx1">
                    <a:lumMod val="65000"/>
                    <a:lumOff val="35000"/>
                  </a:schemeClr>
                </a:solidFill>
              </a:rPr>
              <a:t>Meie jaoks ei saa kuidagi täis saada rohkem kui 5000 inimest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viie leiva ja kahe kalaga.</a:t>
            </a:r>
            <a:r xmlns:a="http://schemas.openxmlformats.org/drawingml/2006/main">
              <a:rPr lang="et"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Kuid Jeesus, Jumala Poeg, tegi nendega imetegusid.</a:t>
            </a:r>
            <a:r xmlns:a="http://schemas.openxmlformats.org/drawingml/2006/main">
              <a:rPr lang="et"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Tähtsam on see, et oleme alati koos Jeesusega, kui see, et meil on midagi palju või mitte.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t>Kes on Jeesus?</a:t>
            </a:r>
            <a:r xmlns:a="http://schemas.openxmlformats.org/drawingml/2006/main">
              <a:rPr lang="e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rgbClr val="0070c0"/>
                </a:solidFill>
              </a:rPr>
              <a:t>Jeesus on ..</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chemeClr val="tx1">
                    <a:lumMod val="65000"/>
                    <a:lumOff val="35000"/>
                  </a:schemeClr>
                </a:solidFill>
              </a:rPr>
              <a:t>Jeesus on see, kes võib meile rikkalikult toitu anda.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47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Palju õnne sünnipäevaks Jeesusele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solidFill>
                  <a:srgbClr val="ff0000"/>
                </a:solidFill>
              </a:rPr>
              <a:t>Tänane viktoriin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Kui palju toitu jäi järele pärast seda, kui Jeesus toitis 5000 inimest?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① </a:t>
            </a:r>
            <a:r xmlns:a="http://schemas.openxmlformats.org/drawingml/2006/main">
              <a:rPr lang="et" altLang="ko-KR" sz="2800">
                <a:solidFill>
                  <a:schemeClr val="tx1">
                    <a:lumMod val="65000"/>
                    <a:lumOff val="35000"/>
                  </a:schemeClr>
                </a:solidFill>
              </a:rPr>
              <a:t>kümme korvi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② </a:t>
            </a:r>
            <a:r xmlns:a="http://schemas.openxmlformats.org/drawingml/2006/main">
              <a:rPr lang="et" altLang="ko-KR" sz="2800">
                <a:solidFill>
                  <a:schemeClr val="tx1">
                    <a:lumMod val="65000"/>
                    <a:lumOff val="35000"/>
                  </a:schemeClr>
                </a:solidFill>
              </a:rPr>
              <a:t>üksteist korvi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③ </a:t>
            </a:r>
            <a:r xmlns:a="http://schemas.openxmlformats.org/drawingml/2006/main">
              <a:rPr lang="et" altLang="ko-KR" sz="2800">
                <a:solidFill>
                  <a:schemeClr val="tx1">
                    <a:lumMod val="65000"/>
                    <a:lumOff val="35000"/>
                  </a:schemeClr>
                </a:solidFill>
              </a:rPr>
              <a:t>kaksteist korvi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④ </a:t>
            </a:r>
            <a:r xmlns:a="http://schemas.openxmlformats.org/drawingml/2006/main">
              <a:rPr lang="et" altLang="ko-KR" sz="2800">
                <a:solidFill>
                  <a:schemeClr val="tx1">
                    <a:lumMod val="65000"/>
                    <a:lumOff val="35000"/>
                  </a:schemeClr>
                </a:solidFill>
              </a:rPr>
              <a:t>kolmteist korvi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rgbClr val="ff0000"/>
                </a:solidFill>
              </a:rPr>
              <a:t>③ </a:t>
            </a:r>
            <a:r xmlns:a="http://schemas.openxmlformats.org/drawingml/2006/main">
              <a:rPr lang="et" altLang="ko-KR" sz="2800">
                <a:solidFill>
                  <a:srgbClr val="ff0000"/>
                </a:solidFill>
              </a:rPr>
              <a:t>kaksteist korvi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solidFill>
                  <a:srgbClr val="ff0000"/>
                </a:solidFill>
              </a:rPr>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et" altLang="ko-KR" sz="3600"/>
              <a:t>Seejärel võttis Jeesus leivad, tänas ja jagas istujatele nii palju, kui nad soovisid. Sama tegi ta kalaga.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John</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6:</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66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Jeesus kõnnib vee peal</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solidFill>
                  <a:srgbClr val="ff0000"/>
                </a:solidFill>
              </a:rPr>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et" altLang="ko-KR" sz="3600"/>
              <a:t>Kui nad olid sõudnud kolm või kolm ja pool miili, nägid nad Jeesust paadile lähenemas vee peal kõndimas; ja nad olid hirmunud.</a:t>
            </a:r>
            <a:endParaRPr xmlns:a="http://schemas.openxmlformats.org/drawingml/2006/main" lang="en-US" altLang="ko-KR" sz="3600"/>
          </a:p>
          <a:p>
            <a:pPr xmlns:a="http://schemas.openxmlformats.org/drawingml/2006/main" lvl="0">
              <a:defRPr/>
            </a:pPr>
            <a:r xmlns:a="http://schemas.openxmlformats.org/drawingml/2006/main">
              <a:rPr lang="et" altLang="ko-KR" sz="3600"/>
              <a:t>Aga tema ütles neile: "See olen mina, ärge kartke!"</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John</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6:</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Kui Jeesus üksi mäel palvetas, sõudsid tema jüngrid paadiga üle järve.</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Lõpuks läks pimedaks ja tuul ja vesi muutusid tugevaks ja karmiks.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"Vaata sinna! Keegi kõnnib vee peal!“ Nad olid kohkunud. Üks neist hüüdis: "Keegi kõnnib vee peal!"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"See olen mina: ärge kartke!" Jeesus on see, kes kõnnib vee peal.</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Nad olid selle üle üllatunud. Nad võtsid Jeesuse paadis vastu. Nad mõtlesid: "Jeesus peab olema Jumala poeg!"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solidFill>
                  <a:srgbClr val="ff0000"/>
                </a:solidFill>
              </a:rPr>
              <a:t>Tänane õppetund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solidFill>
                  <a:schemeClr val="tx1">
                    <a:lumMod val="65000"/>
                    <a:lumOff val="35000"/>
                  </a:schemeClr>
                </a:solidFill>
              </a:rPr>
              <a:t>Vee peal kõndimine on midagi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keegi ei saa teha.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Jeesus aga kõndis vee peal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oma jüngreid leida.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Kuna Jeesus on eriline mees,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jumala poeg.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Me peame tõesti uskuma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et Jeesus on Jumala Poeg.</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a:t>
            </a:r>
            <a:r xmlns:a="http://schemas.openxmlformats.org/drawingml/2006/main">
              <a:rPr altLang="en-US" lang="et" sz="4000">
                <a:solidFill>
                  <a:srgbClr val="ff0000"/>
                </a:solidFill>
              </a:rPr>
              <a:t> </a:t>
            </a:r>
            <a:r xmlns:a="http://schemas.openxmlformats.org/drawingml/2006/main">
              <a:rPr altLang="ko-KR" lang="et" sz="4000">
                <a:solidFill>
                  <a:srgbClr val="ff0000"/>
                </a:solidFill>
              </a:rPr>
              <a:t>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Majja tulles nägid nad last koos tema ema Maarjaga ning kummardasid teda ja kummardasid teda. Siis avasid nad oma aarded ja kinkisid talle kulda, viirukit ja mürri.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Matteuse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solidFill>
                  <a:srgbClr val="ff0000"/>
                </a:solidFill>
              </a:rPr>
              <a:t>Kes on Jeesus?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rgbClr val="0070c0"/>
                </a:solidFill>
              </a:rPr>
              <a:t>Jeesus on ..</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chemeClr val="tx1">
                    <a:lumMod val="65000"/>
                    <a:lumOff val="35000"/>
                  </a:schemeClr>
                </a:solidFill>
              </a:rPr>
              <a:t>Jeesus on see, kes tuleb meie juurde, et meid aidata ja päästa, hoolimata sellest, millised takistused meil on.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solidFill>
                  <a:srgbClr val="ff0000"/>
                </a:solidFill>
              </a:rPr>
              <a:t>Tänane viktoriin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Kuidas Jeesus oma jüngrite juurde keset järve tuli??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① </a:t>
            </a:r>
            <a:r xmlns:a="http://schemas.openxmlformats.org/drawingml/2006/main">
              <a:rPr lang="et" altLang="ko-KR" sz="2800">
                <a:solidFill>
                  <a:schemeClr val="tx1">
                    <a:lumMod val="65000"/>
                    <a:lumOff val="35000"/>
                  </a:schemeClr>
                </a:solidFill>
              </a:rPr>
              <a:t>lendamine vee peal..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② </a:t>
            </a:r>
            <a:r xmlns:a="http://schemas.openxmlformats.org/drawingml/2006/main">
              <a:rPr lang="et" altLang="ko-KR" sz="2800">
                <a:solidFill>
                  <a:schemeClr val="tx1">
                    <a:lumMod val="65000"/>
                    <a:lumOff val="35000"/>
                  </a:schemeClr>
                </a:solidFill>
              </a:rPr>
              <a:t>kiirema paadi peale minek…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③ </a:t>
            </a:r>
            <a:r xmlns:a="http://schemas.openxmlformats.org/drawingml/2006/main">
              <a:rPr lang="et" altLang="ko-KR" sz="2800">
                <a:solidFill>
                  <a:schemeClr val="tx1">
                    <a:lumMod val="65000"/>
                    <a:lumOff val="35000"/>
                  </a:schemeClr>
                </a:solidFill>
              </a:rPr>
              <a:t>ujumine..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④ </a:t>
            </a:r>
            <a:r xmlns:a="http://schemas.openxmlformats.org/drawingml/2006/main">
              <a:rPr lang="et" altLang="ko-KR" sz="2800">
                <a:solidFill>
                  <a:schemeClr val="tx1">
                    <a:lumMod val="65000"/>
                    <a:lumOff val="35000"/>
                  </a:schemeClr>
                </a:solidFill>
              </a:rPr>
              <a:t>vee peal kõndimine..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rgbClr val="ff0000"/>
                </a:solidFill>
              </a:rPr>
              <a:t>④ </a:t>
            </a:r>
            <a:r xmlns:a="http://schemas.openxmlformats.org/drawingml/2006/main">
              <a:rPr lang="et" altLang="ko-KR" sz="2800">
                <a:solidFill>
                  <a:srgbClr val="ff0000"/>
                </a:solidFill>
              </a:rPr>
              <a:t>vee peal kõndimine..</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solidFill>
                  <a:srgbClr val="ff0000"/>
                </a:solidFill>
              </a:rPr>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et" altLang="ko-KR" sz="3600"/>
              <a:t>Kui nad olid sõudnud kolm või kolm ja pool miili, nägid nad Jeesust paadile lähenemas vee peal kõndimas; ja nad olid hirmunud.</a:t>
            </a:r>
            <a:endParaRPr xmlns:a="http://schemas.openxmlformats.org/drawingml/2006/main" lang="en-US" altLang="ko-KR" sz="3600"/>
          </a:p>
          <a:p>
            <a:pPr xmlns:a="http://schemas.openxmlformats.org/drawingml/2006/main" lvl="0">
              <a:defRPr/>
            </a:pPr>
            <a:r xmlns:a="http://schemas.openxmlformats.org/drawingml/2006/main">
              <a:rPr lang="et" altLang="ko-KR" sz="3600"/>
              <a:t>Aga tema ütles neile: "See olen mina, ärge kartke!"</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John</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6:</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67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Peetruse Kristuse tunnistamine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solidFill>
                  <a:srgbClr val="ff0000"/>
                </a:solidFill>
              </a:rPr>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et" altLang="ko-KR" sz="3600"/>
              <a:t>Siimon Peetrus vastas: "Sina oled Kristus, elava Jumala Poeg."</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Matthew</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16:</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Ühel päeval küsis Jeesus oma jüngritelt: "Kelleks peavad inimesed Inimese Poja?"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Nad vastasid: "Mõned ütlevad, et Ristija Johannes; teised ütlevad Eelija; ja üks prohvetitest."</a:t>
            </a:r>
            <a:r xmlns:a="http://schemas.openxmlformats.org/drawingml/2006/main">
              <a:rPr lang="et"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"Aga sina?" ta küsis. "Kes sa ütled, et ma olen?"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Siimon Peetrus vastas: "Sina oled Kristus, elava Jumala Poeg."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ütles Jeesus suure rõõmuga. "Sul on oma ülestunnistuse osas õigus! Sellele kaljule ma ehitan oma kiriku!"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Kui Jeesus sündis, ilmus idas arstidele täht.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solidFill>
                  <a:srgbClr val="ff0000"/>
                </a:solidFill>
              </a:rPr>
              <a:t>Tänane õppetund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et" altLang="ko-KR" sz="3600">
                <a:solidFill>
                  <a:schemeClr val="tx1">
                    <a:lumMod val="65000"/>
                    <a:lumOff val="35000"/>
                  </a:schemeClr>
                </a:solidFill>
              </a:rPr>
              <a:t>Peetrus teadis täpselt, kes Jeesus oli, ja tunnistas Jeesust täpselt.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t" altLang="ko-KR" sz="3600">
                <a:solidFill>
                  <a:schemeClr val="tx1">
                    <a:lumMod val="65000"/>
                    <a:lumOff val="35000"/>
                  </a:schemeClr>
                </a:solidFill>
              </a:rPr>
              <a:t>Ja pärast seda kuuldes kiitis Jeesus Peetrust tema õige ülestunnistuse eest.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t" altLang="ko-KR" sz="3600">
                <a:solidFill>
                  <a:schemeClr val="tx1">
                    <a:lumMod val="65000"/>
                    <a:lumOff val="35000"/>
                  </a:schemeClr>
                </a:solidFill>
              </a:rPr>
              <a:t>Kelleks meie arvates Jeesus on?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t" altLang="ko-KR" sz="3600">
                <a:solidFill>
                  <a:schemeClr val="tx1">
                    <a:lumMod val="65000"/>
                    <a:lumOff val="35000"/>
                  </a:schemeClr>
                </a:solidFill>
              </a:rPr>
              <a:t>Me peame tundma Jeesust täpselt nii, nagu Piibel ütleb, ja me peame tunnistama Jeesust täpselt nii, nagu Piibel ütleb.</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solidFill>
                  <a:srgbClr val="ff0000"/>
                </a:solidFill>
              </a:rPr>
              <a:t>Kes on Jeesus?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rgbClr val="0070c0"/>
                </a:solidFill>
              </a:rPr>
              <a:t>Jeesus on ..</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chemeClr val="tx1">
                    <a:lumMod val="65000"/>
                    <a:lumOff val="35000"/>
                  </a:schemeClr>
                </a:solidFill>
              </a:rPr>
              <a:t>Jeesus on see, kes ehitab oma kiriku õigele usutunnistusele.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solidFill>
                  <a:srgbClr val="ff0000"/>
                </a:solidFill>
              </a:rPr>
              <a:t>Tänane viktoriin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Kelleks ütles Peetrus Jeesust?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① </a:t>
            </a:r>
            <a:r xmlns:a="http://schemas.openxmlformats.org/drawingml/2006/main">
              <a:rPr lang="et" altLang="ko-KR" sz="2800">
                <a:solidFill>
                  <a:schemeClr val="tx1">
                    <a:lumMod val="65000"/>
                    <a:lumOff val="35000"/>
                  </a:schemeClr>
                </a:solidFill>
              </a:rPr>
              <a:t>Kristus, Jumala Poeg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② </a:t>
            </a:r>
            <a:r xmlns:a="http://schemas.openxmlformats.org/drawingml/2006/main">
              <a:rPr lang="et" altLang="ko-KR" sz="2800">
                <a:solidFill>
                  <a:schemeClr val="tx1">
                    <a:lumMod val="65000"/>
                    <a:lumOff val="35000"/>
                  </a:schemeClr>
                </a:solidFill>
              </a:rPr>
              <a:t>Võimas Eelija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③ </a:t>
            </a:r>
            <a:r xmlns:a="http://schemas.openxmlformats.org/drawingml/2006/main">
              <a:rPr lang="et" altLang="ko-KR" sz="2800">
                <a:solidFill>
                  <a:schemeClr val="tx1">
                    <a:lumMod val="65000"/>
                    <a:lumOff val="35000"/>
                  </a:schemeClr>
                </a:solidFill>
              </a:rPr>
              <a:t>Ristija Johannes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④ </a:t>
            </a:r>
            <a:r xmlns:a="http://schemas.openxmlformats.org/drawingml/2006/main">
              <a:rPr lang="et" altLang="ko-KR" sz="2800">
                <a:solidFill>
                  <a:schemeClr val="tx1">
                    <a:lumMod val="65000"/>
                    <a:lumOff val="35000"/>
                  </a:schemeClr>
                </a:solidFill>
              </a:rPr>
              <a:t>Jeremija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rgbClr val="ff0000"/>
                </a:solidFill>
              </a:rPr>
              <a:t>① </a:t>
            </a:r>
            <a:r xmlns:a="http://schemas.openxmlformats.org/drawingml/2006/main">
              <a:rPr lang="et" altLang="ko-KR" sz="2800">
                <a:solidFill>
                  <a:srgbClr val="ff0000"/>
                </a:solidFill>
              </a:rPr>
              <a:t>Kristus, Jumala Poeg</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solidFill>
                  <a:srgbClr val="ff0000"/>
                </a:solidFill>
              </a:rPr>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et" altLang="ko-KR" sz="3600"/>
              <a:t>Siimon Peetrus vastas: "Sina oled Kristus, elava Jumala Poeg."</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Matthew</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16:</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68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Lugu rumalast rikkast mehest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solidFill>
                  <a:srgbClr val="ff0000"/>
                </a:solidFill>
              </a:rPr>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et" altLang="ko-KR" sz="3600"/>
              <a:t>"Aga Jumal ütles talle: "Sa loll! Just sel ööl nõutakse sinult elu. Kes siis saab selle, mille sa oled endale valmistanud?"</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Luke</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"Jeesus ütles: "Inimese elul pole midagi pistmist sellega, mis tal on."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Ja Jeesus rääkis meile loo.</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et" altLang="ko-KR" sz="3200">
                <a:solidFill>
                  <a:schemeClr val="tx1">
                    <a:lumMod val="65000"/>
                    <a:lumOff val="35000"/>
                  </a:schemeClr>
                </a:solidFill>
              </a:rPr>
              <a:t>See räägib rumalast rikkast mehest.</a:t>
            </a:r>
            <a:r xmlns:a="http://schemas.openxmlformats.org/drawingml/2006/main">
              <a:rPr lang="et"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Rikas mees ehitas hea meelega oma rikkusele ja viljale suurema lao. "Ma olen lattu palju toitu kogunud, hing, nüüd naudi!"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Siis ütles Jumal rikkale mehele.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t" altLang="ko-KR" sz="2800">
                <a:solidFill>
                  <a:schemeClr val="tx1">
                    <a:lumMod val="65000"/>
                    <a:lumOff val="35000"/>
                  </a:schemeClr>
                </a:solidFill>
              </a:rPr>
              <a:t>"Sa oled loll! Kui ma võtan sinult täna elu, siis kelle vara jääb kogu su rikkus?"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“See täht on nähtav, kui kuningas sünnib! Lähme staari järgi!” Arstid hakkasid staari järgima.</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Jeesus lõpetas kõne ja ütles:</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t" altLang="ko-KR" sz="2800">
                <a:solidFill>
                  <a:schemeClr val="tx1">
                    <a:lumMod val="65000"/>
                    <a:lumOff val="35000"/>
                  </a:schemeClr>
                </a:solidFill>
              </a:rPr>
              <a:t>"Ära kogu rikkust endale, vaid Jumalale. Anna endast parim, et aidata abivajajaid.</a:t>
            </a:r>
            <a:r xmlns:a="http://schemas.openxmlformats.org/drawingml/2006/main">
              <a:rPr lang="et"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solidFill>
                  <a:srgbClr val="ff0000"/>
                </a:solidFill>
              </a:rPr>
              <a:t>Tänane õppetund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et" altLang="ko-KR" sz="3500">
                <a:solidFill>
                  <a:schemeClr val="tx1">
                    <a:lumMod val="65000"/>
                    <a:lumOff val="35000"/>
                  </a:schemeClr>
                </a:solidFill>
              </a:rPr>
              <a:t>Milleks teie raha kasutatakse?</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et" altLang="ko-KR" sz="3500">
                <a:solidFill>
                  <a:schemeClr val="tx1">
                    <a:lumMod val="65000"/>
                    <a:lumOff val="35000"/>
                  </a:schemeClr>
                </a:solidFill>
              </a:rPr>
              <a:t>Kas seda kasutatakse ainult teie rahuldamiseks?</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et" altLang="ko-KR" sz="3500">
                <a:solidFill>
                  <a:schemeClr val="tx1">
                    <a:lumMod val="65000"/>
                    <a:lumOff val="35000"/>
                  </a:schemeClr>
                </a:solidFill>
              </a:rPr>
              <a:t>Raha tuleks kasutada</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et" altLang="ko-KR" sz="3500">
                <a:solidFill>
                  <a:schemeClr val="tx1">
                    <a:lumMod val="65000"/>
                    <a:lumOff val="35000"/>
                  </a:schemeClr>
                </a:solidFill>
              </a:rPr>
              <a:t>Jumala auks.</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et" altLang="ko-KR" sz="3500">
                <a:solidFill>
                  <a:schemeClr val="tx1">
                    <a:lumMod val="65000"/>
                    <a:lumOff val="35000"/>
                  </a:schemeClr>
                </a:solidFill>
              </a:rPr>
              <a:t>Me oleme Jumala kuningriigi inimesed. Seetõttu on meil vaja oma rahaga abivajajaid aidata.</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t>Kes on Jeesus?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rgbClr val="0070c0"/>
                </a:solidFill>
              </a:rPr>
              <a:t>Jeesus..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chemeClr val="tx1">
                    <a:lumMod val="65000"/>
                    <a:lumOff val="35000"/>
                  </a:schemeClr>
                </a:solidFill>
              </a:rPr>
              <a:t>Jeesus on kogu elu ja kogu rikkuse omanik.</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solidFill>
                  <a:srgbClr val="ff0000"/>
                </a:solidFill>
              </a:rPr>
              <a:t>Tänane viktoriin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Mida tegi rumal rikas mees oma hinge heaks?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① </a:t>
            </a:r>
            <a:r xmlns:a="http://schemas.openxmlformats.org/drawingml/2006/main">
              <a:rPr lang="et" altLang="ko-KR" sz="2800">
                <a:solidFill>
                  <a:schemeClr val="tx1">
                    <a:lumMod val="65000"/>
                    <a:lumOff val="35000"/>
                  </a:schemeClr>
                </a:solidFill>
              </a:rPr>
              <a:t>Ta aitas vaeseid.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② </a:t>
            </a:r>
            <a:r xmlns:a="http://schemas.openxmlformats.org/drawingml/2006/main">
              <a:rPr lang="et" altLang="ko-KR" sz="2800">
                <a:solidFill>
                  <a:schemeClr val="tx1">
                    <a:lumMod val="65000"/>
                    <a:lumOff val="35000"/>
                  </a:schemeClr>
                </a:solidFill>
              </a:rPr>
              <a:t>Ta kummardas Jumalat.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③ </a:t>
            </a:r>
            <a:r xmlns:a="http://schemas.openxmlformats.org/drawingml/2006/main">
              <a:rPr lang="et" altLang="ko-KR" sz="2800">
                <a:solidFill>
                  <a:schemeClr val="tx1">
                    <a:lumMod val="65000"/>
                    <a:lumOff val="35000"/>
                  </a:schemeClr>
                </a:solidFill>
              </a:rPr>
              <a:t>Ta kuulutas evangeeliumi.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④ </a:t>
            </a:r>
            <a:r xmlns:a="http://schemas.openxmlformats.org/drawingml/2006/main">
              <a:rPr lang="et" altLang="ko-KR" sz="2800">
                <a:solidFill>
                  <a:schemeClr val="tx1">
                    <a:lumMod val="65000"/>
                    <a:lumOff val="35000"/>
                  </a:schemeClr>
                </a:solidFill>
              </a:rPr>
              <a:t>Ta kogus palju varandust.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rgbClr val="ff0000"/>
                </a:solidFill>
              </a:rPr>
              <a:t>④ </a:t>
            </a:r>
            <a:r xmlns:a="http://schemas.openxmlformats.org/drawingml/2006/main">
              <a:rPr lang="et" altLang="ko-KR" sz="2800">
                <a:solidFill>
                  <a:srgbClr val="ff0000"/>
                </a:solidFill>
              </a:rPr>
              <a:t>Ta kogus palju varandust.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solidFill>
                  <a:srgbClr val="ff0000"/>
                </a:solidFill>
              </a:rPr>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et" altLang="ko-KR" sz="3600"/>
              <a:t>"Aga Jumal ütles talle: "Sa loll! Just sel ööl nõutakse sinult elu. Kes siis saab selle, mille sa oled endale valmistanud?"</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Luke</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69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Kadunud lamba otsimine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solidFill>
                  <a:srgbClr val="ff0000"/>
                </a:solidFill>
              </a:rPr>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et" altLang="ko-KR" sz="3600"/>
              <a:t>Ma ütlen teile, et samamoodi rõõmustatakse taevas rohkem ühe patuse üle, kes meelt parandab, kui üheksakümne üheksa õige üle, kes ei pea meelt parandama.</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Luke</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Ühel päeval jäi lammas üksi, eraldati oma sõprade lammastest.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Karjane luges lambad üle ja leidis, et üks sajast oli kadunud!</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Karjane jättis maha 99 lammast ja läks otsima kadunud lammast.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Täht peatus Petlemma tallide kohal. Piibel oli ennustanud, et Jeesus sündis Petlemmas.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Ja lõpuks leidis karjane kadunud lamba.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t" altLang="ko-KR" sz="2800">
                <a:solidFill>
                  <a:schemeClr val="tx1">
                    <a:lumMod val="65000"/>
                    <a:lumOff val="35000"/>
                  </a:schemeClr>
                </a:solidFill>
              </a:rPr>
              <a:t>Karjane tuli lammastega rõõmust koju ja pidas suure pidusöögi.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Jeesus lõpetas kõne ja ütles:</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t" altLang="ko-KR" sz="2800">
                <a:solidFill>
                  <a:schemeClr val="tx1">
                    <a:lumMod val="65000"/>
                    <a:lumOff val="35000"/>
                  </a:schemeClr>
                </a:solidFill>
              </a:rPr>
              <a:t>"Nii nagu karjasel on hea meel leida kadunud lammas,</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t" altLang="ko-KR" sz="2800">
                <a:solidFill>
                  <a:schemeClr val="tx1">
                    <a:lumMod val="65000"/>
                    <a:lumOff val="35000"/>
                  </a:schemeClr>
                </a:solidFill>
              </a:rPr>
              <a:t>Jumalal on hea meel ühe patuse meeleparanduse üle."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solidFill>
                  <a:srgbClr val="ff0000"/>
                </a:solidFill>
              </a:rPr>
              <a:t>Tänane õppetund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et" altLang="ko-KR" sz="3600">
                <a:solidFill>
                  <a:schemeClr val="tx1">
                    <a:lumMod val="65000"/>
                    <a:lumOff val="35000"/>
                  </a:schemeClr>
                </a:solidFill>
              </a:rPr>
              <a:t>Karjane pidi eksinud lamba leidmiseks tooma lugematuid ohvreid.</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et" altLang="ko-KR" sz="3600">
                <a:solidFill>
                  <a:schemeClr val="tx1">
                    <a:lumMod val="65000"/>
                    <a:lumOff val="35000"/>
                  </a:schemeClr>
                </a:solidFill>
              </a:rPr>
              <a:t>Jeesus ohverdas oma elu meie päästmiseks.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t" altLang="ko-KR" sz="3600">
                <a:solidFill>
                  <a:schemeClr val="tx1">
                    <a:lumMod val="65000"/>
                    <a:lumOff val="35000"/>
                  </a:schemeClr>
                </a:solidFill>
              </a:rPr>
              <a:t>Peame tänama Jeesust, et ta päästis meid nagu eksinud lammas.</a:t>
            </a:r>
            <a:r xmlns:a="http://schemas.openxmlformats.org/drawingml/2006/main">
              <a:rPr lang="et"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t>Kes on Jeesus?</a:t>
            </a:r>
            <a:r xmlns:a="http://schemas.openxmlformats.org/drawingml/2006/main">
              <a:rPr lang="e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rgbClr val="0070c0"/>
                </a:solidFill>
              </a:rPr>
              <a:t>Jeesus</a:t>
            </a:r>
            <a:r xmlns:a="http://schemas.openxmlformats.org/drawingml/2006/main">
              <a:rPr lang="et" altLang="en-US" sz="3600">
                <a:solidFill>
                  <a:srgbClr val="0070c0"/>
                </a:solidFill>
              </a:rPr>
              <a:t> </a:t>
            </a:r>
            <a:r xmlns:a="http://schemas.openxmlformats.org/drawingml/2006/main">
              <a:rPr lang="et" altLang="ko-KR" sz="3600">
                <a:solidFill>
                  <a:srgbClr val="0070c0"/>
                </a:solidFill>
              </a:rPr>
              <a:t>on..</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chemeClr val="tx1">
                    <a:lumMod val="65000"/>
                    <a:lumOff val="35000"/>
                  </a:schemeClr>
                </a:solidFill>
              </a:rPr>
              <a:t>Jeesus on see, kes tunneb rõõmu meie patukahetsusest.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viktoriin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Mida on karjane eksinud lammast otsides tegemata jätnud?</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① </a:t>
            </a:r>
            <a:r xmlns:a="http://schemas.openxmlformats.org/drawingml/2006/main">
              <a:rPr lang="et" altLang="ko-KR" sz="2800">
                <a:solidFill>
                  <a:schemeClr val="tx1">
                    <a:lumMod val="65000"/>
                    <a:lumOff val="35000"/>
                  </a:schemeClr>
                </a:solidFill>
              </a:rPr>
              <a:t>Ta jättis kadunud lammast otsima 99 lammast.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② </a:t>
            </a:r>
            <a:r xmlns:a="http://schemas.openxmlformats.org/drawingml/2006/main">
              <a:rPr lang="et" altLang="ko-KR" sz="2800">
                <a:solidFill>
                  <a:schemeClr val="tx1">
                    <a:lumMod val="65000"/>
                    <a:lumOff val="35000"/>
                  </a:schemeClr>
                </a:solidFill>
              </a:rPr>
              <a:t>Tal oli hea meel, et leidis kadunu.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③ </a:t>
            </a:r>
            <a:r xmlns:a="http://schemas.openxmlformats.org/drawingml/2006/main">
              <a:rPr lang="et" altLang="ko-KR" sz="2800">
                <a:solidFill>
                  <a:schemeClr val="tx1">
                    <a:lumMod val="65000"/>
                    <a:lumOff val="35000"/>
                  </a:schemeClr>
                </a:solidFill>
              </a:rPr>
              <a:t>Ta ostis uue lamba.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④ </a:t>
            </a:r>
            <a:r xmlns:a="http://schemas.openxmlformats.org/drawingml/2006/main">
              <a:rPr lang="et" altLang="ko-KR" sz="2800">
                <a:solidFill>
                  <a:schemeClr val="tx1">
                    <a:lumMod val="65000"/>
                    <a:lumOff val="35000"/>
                  </a:schemeClr>
                </a:solidFill>
              </a:rPr>
              <a:t>Ta kutsus inimesed peole.</a:t>
            </a:r>
            <a:r xmlns:a="http://schemas.openxmlformats.org/drawingml/2006/main">
              <a:rPr lang="et"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rgbClr val="ff0000"/>
                </a:solidFill>
              </a:rPr>
              <a:t>③ </a:t>
            </a:r>
            <a:r xmlns:a="http://schemas.openxmlformats.org/drawingml/2006/main">
              <a:rPr lang="et" altLang="ko-KR" sz="2800">
                <a:solidFill>
                  <a:srgbClr val="ff0000"/>
                </a:solidFill>
              </a:rPr>
              <a:t>Ta ostis uue lamba.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solidFill>
                  <a:srgbClr val="ff0000"/>
                </a:solidFill>
              </a:rPr>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et" altLang="ko-KR" sz="3600"/>
              <a:t>Ma ütlen teile, et samamoodi rõõmustatakse taevas rohkem ühe patuse üle, kes meelt parandab, kui üheksakümne üheksa õige üle, kes ei pea meelt parandama.</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Luke</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70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Hea samaarlase lugu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et" altLang="ko-KR" sz="3600"/>
              <a:t>"Mis te arvate, kes neist kolmest oli röövlite kätte sattunud mehe naaber?"</a:t>
            </a:r>
            <a:endParaRPr xmlns:a="http://schemas.openxmlformats.org/drawingml/2006/main" lang="en-US" altLang="ko-KR" sz="3600"/>
          </a:p>
          <a:p>
            <a:pPr xmlns:a="http://schemas.openxmlformats.org/drawingml/2006/main" lvl="0">
              <a:defRPr/>
            </a:pPr>
            <a:r xmlns:a="http://schemas.openxmlformats.org/drawingml/2006/main">
              <a:rPr lang="et" altLang="ko-KR" sz="3600"/>
              <a:t>Seadusetundja vastas: "See, kes tema peale halastas." Jeesus ütles talle: "Mine ja tee samamoodi."</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Luke</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10:</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Üksi kõndides kohtas mees röövleid. Nad võtsid ta riidest lahti, peksid teda ja läksid minema, jättes ta poolsurnuks.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Siis juhtus teda teel nägema preester, ta läks teiselt poolt mööda. Nii tegi ka leviit.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Petlemma tallides olid Maarja, Joosep ja Jeesuslaps, kes tuli maa peale kuningana.</a:t>
            </a:r>
            <a:r xmlns:a="http://schemas.openxmlformats.org/drawingml/2006/main">
              <a:rPr lang="et"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Kolmandaks juhtus teda nägema samaarlane. Samaarlased olid inimesed, kes juutidele ei meeldinud.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Kuid samaarlane halastas tema peale, kohtles teda ja hoolitses tema eest hästi.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Jeesus ütles: "Jumala rahvas peab igal ajal olema hea naaber, kes aitab abivajajaid."</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õppetund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solidFill>
                  <a:schemeClr val="tx1">
                    <a:lumMod val="65000"/>
                    <a:lumOff val="35000"/>
                  </a:schemeClr>
                </a:solidFill>
              </a:rPr>
              <a:t>Pealtnäha tundusid preester ja leviidid olevat Jumalale lähedased, kuid nad ei armastanud kedagi teist.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Pealtnäha ei paistnud samaarlane olevat Jumalale lähedal, vaid oli hea naaber, kes oli valmis teisi armastama.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Samuti peaksime olema need, kes aitavad oma abivajavaid naabreid, kui oleme Jumala lähedal.</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t>Kes on Jeesus?</a:t>
            </a:r>
            <a:r xmlns:a="http://schemas.openxmlformats.org/drawingml/2006/main">
              <a:rPr lang="e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rgbClr val="0070c0"/>
                </a:solidFill>
              </a:rPr>
              <a:t>Jeesus on ..</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chemeClr val="tx1">
                    <a:lumMod val="65000"/>
                    <a:lumOff val="35000"/>
                  </a:schemeClr>
                </a:solidFill>
              </a:rPr>
              <a:t>Meie oleme need, kes on sunnitud surema oma pattude eest, täpselt nagu need, kes on röövitud.</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et" altLang="ko-KR" sz="3600">
                <a:solidFill>
                  <a:schemeClr val="tx1">
                    <a:lumMod val="65000"/>
                    <a:lumOff val="35000"/>
                  </a:schemeClr>
                </a:solidFill>
              </a:rPr>
              <a:t>Kuid Jeesus on see, kes päästis meid sellest kohutavast olukorrast.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viktoriin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Mida tegid preester ja leviit, kui nad nägid meest, kes rööviti?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① </a:t>
            </a:r>
            <a:r xmlns:a="http://schemas.openxmlformats.org/drawingml/2006/main">
              <a:rPr lang="et" altLang="ko-KR" sz="2800">
                <a:solidFill>
                  <a:schemeClr val="tx1">
                    <a:lumMod val="65000"/>
                    <a:lumOff val="35000"/>
                  </a:schemeClr>
                </a:solidFill>
              </a:rPr>
              <a:t>Nad palvetasid tema eest.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② </a:t>
            </a:r>
            <a:r xmlns:a="http://schemas.openxmlformats.org/drawingml/2006/main">
              <a:rPr lang="et" altLang="ko-KR" sz="2800">
                <a:solidFill>
                  <a:schemeClr val="tx1">
                    <a:lumMod val="65000"/>
                    <a:lumOff val="35000"/>
                  </a:schemeClr>
                </a:solidFill>
              </a:rPr>
              <a:t>Ravis tema haavu.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③ </a:t>
            </a:r>
            <a:r xmlns:a="http://schemas.openxmlformats.org/drawingml/2006/main">
              <a:rPr lang="et" altLang="ko-KR" sz="2800">
                <a:solidFill>
                  <a:schemeClr val="tx1">
                    <a:lumMod val="65000"/>
                    <a:lumOff val="35000"/>
                  </a:schemeClr>
                </a:solidFill>
              </a:rPr>
              <a:t>Nad viisid ta haiglasse.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④ </a:t>
            </a:r>
            <a:r xmlns:a="http://schemas.openxmlformats.org/drawingml/2006/main">
              <a:rPr lang="et" altLang="ko-KR" sz="2800">
                <a:solidFill>
                  <a:schemeClr val="tx1">
                    <a:lumMod val="65000"/>
                    <a:lumOff val="35000"/>
                  </a:schemeClr>
                </a:solidFill>
              </a:rPr>
              <a:t>Nad möödusid temast teiselt poolt.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rgbClr val="ff0000"/>
                </a:solidFill>
              </a:rPr>
              <a:t>④ </a:t>
            </a:r>
            <a:r xmlns:a="http://schemas.openxmlformats.org/drawingml/2006/main">
              <a:rPr lang="et" altLang="ko-KR" sz="2800">
                <a:solidFill>
                  <a:srgbClr val="ff0000"/>
                </a:solidFill>
              </a:rPr>
              <a:t>Nad möödusid temast teiselt poolt.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et" altLang="ko-KR" sz="3600"/>
              <a:t>"Mis te arvate, kes neist kolmest oli röövlite kätte sattunud mehe naaber?"</a:t>
            </a:r>
            <a:endParaRPr xmlns:a="http://schemas.openxmlformats.org/drawingml/2006/main" lang="en-US" altLang="ko-KR" sz="3600"/>
          </a:p>
          <a:p>
            <a:pPr xmlns:a="http://schemas.openxmlformats.org/drawingml/2006/main" lvl="0">
              <a:defRPr/>
            </a:pPr>
            <a:r xmlns:a="http://schemas.openxmlformats.org/drawingml/2006/main">
              <a:rPr lang="et" altLang="ko-KR" sz="3600"/>
              <a:t>Seadusetundja vastas: "See, kes tema peale halastas." Jeesus ütles talle: "Mine ja tee samamoodi."</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Luke</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10:</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71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Maarja ja Marta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et" altLang="ko-KR" sz="4000"/>
              <a:t>aga vaja on ainult üht. Maarja on valinud, mis on parem, ja seda ei võeta temalt ära."</a:t>
            </a:r>
            <a:endParaRPr xmlns:a="http://schemas.openxmlformats.org/drawingml/2006/main" lang="en-US" altLang="ko-KR" sz="4000"/>
          </a:p>
          <a:p>
            <a:pPr xmlns:a="http://schemas.openxmlformats.org/drawingml/2006/main" lvl="0">
              <a:defRPr/>
            </a:pPr>
            <a:r xmlns:a="http://schemas.openxmlformats.org/drawingml/2006/main">
              <a:rPr lang="et"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et"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Luke</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10:</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Jeesus kutsuti Maarja ja Marta majja.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Ida arstid andsid Jeesusele kingiks kulla, viiruki ja mürri, mille nad olid valmistanud. "Aitäh, Jeesus, et tulite sellele maale!"</a:t>
            </a:r>
            <a:r xmlns:a="http://schemas.openxmlformats.org/drawingml/2006/main">
              <a:rPr lang="et"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Kui Marta oli hõivatud tööga, kuulas Maarja innukalt Jeesust.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"Ma ei suuda uskuda, et Mary lasi mul üksi töötada, kui mul nii kiire on," arvas Martha.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Lõpuks kaebas Marta Jeesusele. "Jeesus, palun lase Maarjal minna. Mul on liiga palju tööd üksi teha."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Jeesus ütles: "Ära tee liiga. Maarjale meeldib kuulata, nii et ta jääb kuulama."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solidFill>
                  <a:srgbClr val="ff0000"/>
                </a:solidFill>
              </a:rPr>
              <a:t>Tänane õppetund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solidFill>
                  <a:schemeClr val="tx1">
                    <a:lumMod val="65000"/>
                    <a:lumOff val="35000"/>
                  </a:schemeClr>
                </a:solidFill>
              </a:rPr>
              <a:t>Marta arvas, et Maarjal pole õige Jeesust kuulata, kui neil on palju tegemist.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Kuid Jeesus õpetas neile, et Jeesuse kuulamine on väärtuslikum kui miski muu.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Piibli kuulamise ja õppimise aeg on meie jaoks kõige väärtuslikum aeg.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t" altLang="ko-KR" sz="3200">
                <a:solidFill>
                  <a:schemeClr val="tx1">
                    <a:lumMod val="65000"/>
                    <a:lumOff val="35000"/>
                  </a:schemeClr>
                </a:solidFill>
              </a:rPr>
              <a:t>Meilt ei tohiks võtta aega Piibli kuulamiseks ja sellest õppimiseks.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et" altLang="ko-KR" sz="3200"/>
              <a:t>Kes on Jeesus?</a:t>
            </a:r>
            <a:r xmlns:a="http://schemas.openxmlformats.org/drawingml/2006/main">
              <a:rPr lang="e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rgbClr val="0070c0"/>
                </a:solidFill>
              </a:rPr>
              <a:t>Jeesus on ..</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t" altLang="ko-KR" sz="3600">
                <a:solidFill>
                  <a:schemeClr val="tx1">
                    <a:lumMod val="65000"/>
                    <a:lumOff val="35000"/>
                  </a:schemeClr>
                </a:solidFill>
              </a:rPr>
              <a:t>Jeesus on see, kes armastab neid, kes kuulevad Jumala sõna.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viktoriin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t" altLang="ko-KR" sz="3200">
                <a:solidFill>
                  <a:schemeClr val="tx1">
                    <a:lumMod val="65000"/>
                    <a:lumOff val="35000"/>
                  </a:schemeClr>
                </a:solidFill>
              </a:rPr>
              <a:t>Mida tegi Maarja, kui Marta palju töötas?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① </a:t>
            </a:r>
            <a:r xmlns:a="http://schemas.openxmlformats.org/drawingml/2006/main">
              <a:rPr lang="et" altLang="ko-KR" sz="2800">
                <a:solidFill>
                  <a:schemeClr val="tx1">
                    <a:lumMod val="65000"/>
                    <a:lumOff val="35000"/>
                  </a:schemeClr>
                </a:solidFill>
              </a:rPr>
              <a:t>Ta palvetas.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② </a:t>
            </a:r>
            <a:r xmlns:a="http://schemas.openxmlformats.org/drawingml/2006/main">
              <a:rPr lang="et" altLang="ko-KR" sz="2800">
                <a:solidFill>
                  <a:schemeClr val="tx1">
                    <a:lumMod val="65000"/>
                    <a:lumOff val="35000"/>
                  </a:schemeClr>
                </a:solidFill>
              </a:rPr>
              <a:t>Ta kuulas Jeesuse sõna.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③ </a:t>
            </a:r>
            <a:r xmlns:a="http://schemas.openxmlformats.org/drawingml/2006/main">
              <a:rPr lang="et" altLang="ko-KR" sz="2800">
                <a:solidFill>
                  <a:schemeClr val="tx1">
                    <a:lumMod val="65000"/>
                    <a:lumOff val="35000"/>
                  </a:schemeClr>
                </a:solidFill>
              </a:rPr>
              <a:t>Ta magas.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chemeClr val="tx1">
                    <a:lumMod val="65000"/>
                    <a:lumOff val="35000"/>
                  </a:schemeClr>
                </a:solidFill>
              </a:rPr>
              <a:t>④ </a:t>
            </a:r>
            <a:r xmlns:a="http://schemas.openxmlformats.org/drawingml/2006/main">
              <a:rPr lang="et" altLang="ko-KR" sz="2800">
                <a:solidFill>
                  <a:schemeClr val="tx1">
                    <a:lumMod val="65000"/>
                    <a:lumOff val="35000"/>
                  </a:schemeClr>
                </a:solidFill>
              </a:rPr>
              <a:t>Ta aitas Martat kõvasti.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t" altLang="en-US" sz="2800">
                <a:solidFill>
                  <a:srgbClr val="ff0000"/>
                </a:solidFill>
              </a:rPr>
              <a:t>② </a:t>
            </a:r>
            <a:r xmlns:a="http://schemas.openxmlformats.org/drawingml/2006/main">
              <a:rPr lang="et" altLang="ko-KR" sz="2800">
                <a:solidFill>
                  <a:srgbClr val="ff0000"/>
                </a:solidFill>
              </a:rPr>
              <a:t>Ta kuulas Jeesuse sõna.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t" altLang="ko-KR" sz="4000"/>
              <a:t>Tänane Sõna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et" altLang="ko-KR" sz="4000"/>
              <a:t>aga vaja on ainult üht. Maarja on valinud, mis on parem, ja seda ei võeta temalt ära."</a:t>
            </a:r>
            <a:endParaRPr xmlns:a="http://schemas.openxmlformats.org/drawingml/2006/main" lang="en-US" altLang="ko-KR" sz="4000"/>
          </a:p>
          <a:p>
            <a:pPr xmlns:a="http://schemas.openxmlformats.org/drawingml/2006/main" lvl="0">
              <a:defRPr/>
            </a:pPr>
            <a:r xmlns:a="http://schemas.openxmlformats.org/drawingml/2006/main">
              <a:rPr lang="et"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et"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t" altLang="ko-KR" sz="2800">
                <a:solidFill>
                  <a:schemeClr val="tx1">
                    <a:lumMod val="65000"/>
                    <a:lumOff val="35000"/>
                  </a:schemeClr>
                </a:solidFill>
              </a:rPr>
              <a:t>Luke</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10:</a:t>
            </a:r>
            <a:r xmlns:a="http://schemas.openxmlformats.org/drawingml/2006/main">
              <a:rPr lang="et" altLang="en-US" sz="2800">
                <a:solidFill>
                  <a:schemeClr val="tx1">
                    <a:lumMod val="65000"/>
                    <a:lumOff val="35000"/>
                  </a:schemeClr>
                </a:solidFill>
              </a:rPr>
              <a:t> </a:t>
            </a:r>
            <a:r xmlns:a="http://schemas.openxmlformats.org/drawingml/2006/main">
              <a:rPr lang="et"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et" altLang="ko-KR" sz="2500" dirty="0">
                <a:solidFill>
                  <a:schemeClr val="tx1">
                    <a:lumMod val="65000"/>
                    <a:lumOff val="35000"/>
                  </a:schemeClr>
                </a:solidFill>
              </a:rPr>
              <a:t>Iisraelis Galileas elas neitsi nimega Maarja. Ta oli kihlatud noormehega, kelle nimi oli Joseph.</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chemeClr val="tx1">
                    <a:lumMod val="65000"/>
                    <a:lumOff val="35000"/>
                  </a:schemeClr>
                </a:solidFill>
              </a:rPr>
              <a:t>Arstid tulid Jeesust, kuningat kummardama, isegi kaugel Iisraelist.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Jeesus on tõeline inimeste kuningas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üle maailma.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Jeesus on ka minu kuningas.</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Peame elama elu, kus kummardame ja järgime Jeesust, kes on alati Kuningas.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t>Kes on Jeesus?</a:t>
            </a:r>
            <a:r xmlns:a="http://schemas.openxmlformats.org/drawingml/2006/main">
              <a:rPr altLang="en-US" lang="e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väärib meie kummardamist.</a:t>
            </a:r>
            <a:r xmlns:a="http://schemas.openxmlformats.org/drawingml/2006/main">
              <a:rPr altLang="en-US" lang="et"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a:t>
            </a:r>
            <a:r xmlns:a="http://schemas.openxmlformats.org/drawingml/2006/main">
              <a:rPr altLang="en-US" lang="et" sz="4000">
                <a:solidFill>
                  <a:srgbClr val="ff0000"/>
                </a:solidFill>
              </a:rPr>
              <a:t> </a:t>
            </a:r>
            <a:r xmlns:a="http://schemas.openxmlformats.org/drawingml/2006/main">
              <a:rPr altLang="ko-KR" lang="et" sz="4000">
                <a:solidFill>
                  <a:srgbClr val="ff0000"/>
                </a:solidFill>
              </a:rPr>
              <a:t>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Millist neist Jeesus sünnipäevakingiks ei saanud?</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kuld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viiruk</a:t>
            </a:r>
            <a:r xmlns:a="http://schemas.openxmlformats.org/drawingml/2006/main">
              <a:rPr altLang="en-US" lang="et"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mürr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arvuti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④ </a:t>
            </a:r>
            <a:r xmlns:a="http://schemas.openxmlformats.org/drawingml/2006/main">
              <a:rPr altLang="ko-KR" lang="et" sz="2800">
                <a:solidFill>
                  <a:srgbClr val="ff0000"/>
                </a:solidFill>
              </a:rPr>
              <a:t>arvuti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a:t>
            </a:r>
            <a:r xmlns:a="http://schemas.openxmlformats.org/drawingml/2006/main">
              <a:rPr altLang="en-US" lang="et" sz="4000">
                <a:solidFill>
                  <a:srgbClr val="ff0000"/>
                </a:solidFill>
              </a:rPr>
              <a:t> </a:t>
            </a:r>
            <a:r xmlns:a="http://schemas.openxmlformats.org/drawingml/2006/main">
              <a:rPr altLang="ko-KR" lang="et" sz="4000">
                <a:solidFill>
                  <a:srgbClr val="ff0000"/>
                </a:solidFill>
              </a:rPr>
              <a:t>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Majja tulles nägid nad last koos tema ema Maarjaga ning kummardasid teda ja kummardasid teda. Siis avasid nad oma aarded ja kinkisid talle kulda, viirukit ja mürri.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Matteuse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Ei.</a:t>
            </a:r>
            <a:r xmlns:a="http://schemas.openxmlformats.org/drawingml/2006/main">
              <a:rPr lang="et" altLang="en-US" b="1">
                <a:solidFill>
                  <a:schemeClr val="tx1">
                    <a:lumMod val="50000"/>
                    <a:lumOff val="50000"/>
                  </a:schemeClr>
                </a:solidFill>
              </a:rPr>
              <a:t> </a:t>
            </a:r>
            <a:r xmlns:a="http://schemas.openxmlformats.org/drawingml/2006/main">
              <a:rPr lang="et" altLang="ko-KR" b="1">
                <a:solidFill>
                  <a:schemeClr val="tx1">
                    <a:lumMod val="50000"/>
                    <a:lumOff val="50000"/>
                  </a:schemeClr>
                </a:solidFill>
              </a:rPr>
              <a:t>48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Jeesuslaps põgenes Egiptusesse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Kui nad olid läinud, ilmus Joosepile unes Issanda ingel. "Tõuse üles," ütles ta, "võtke laps ja tema ema ning põgenege Egiptusesse. Jääge sinna, kuni ma teile ütlen, sest Heroodes otsib last, et ta tappa."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Matteuse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Iisraeli kuningas Heroodes kuulis teadlaste kaudu teadet Jeesuse sünnist, plaanides Jeesuse tappa.</a:t>
            </a:r>
            <a:r xmlns:a="http://schemas.openxmlformats.org/drawingml/2006/main">
              <a:rPr lang="et"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Kuid Jumal, kes teadis kogu Heroodese vandenõu, ütles unes, et maagid peaksid Heroodese juurest minema.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Samuti kuulis Maarja abikaasa Joosep unes inglit ütlevat: „Põgenege Egiptusesse. Heroodes tapab Jeesuse."</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et" sz="2800">
                <a:solidFill>
                  <a:schemeClr val="tx1">
                    <a:lumMod val="65000"/>
                    <a:lumOff val="35000"/>
                  </a:schemeClr>
                </a:solidFill>
              </a:rPr>
              <a:t>Seda kuuldes võttis Joosep Maarja ja Jeesuslapse ning põgenes Heroodese eest Egiptusesse.</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et" sz="2800">
                <a:solidFill>
                  <a:schemeClr val="tx1">
                    <a:lumMod val="65000"/>
                    <a:lumOff val="35000"/>
                  </a:schemeClr>
                </a:solidFill>
              </a:rPr>
              <a:t>Ühel päeval ilmus Maarjale ingel. „Tere, teie, kes olete väga soositud! Issand on teiega."</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Samal ajal andis Heroodes, kes teadis, et maagid olid teda petnud, kohutava käsu tappa kõik Petlemma lapsed. Jeesus pidi jääma Egiptusesse kuni Heroodese surmani.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chemeClr val="tx1">
                    <a:lumMod val="65000"/>
                    <a:lumOff val="35000"/>
                  </a:schemeClr>
                </a:solidFill>
              </a:rPr>
              <a:t>Karjased ja maagid tundsid ära, kes Jeesus oli.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Kuid kuningas Heroodes ei tundnud Jeesust ära. Pealegi tegi ta oma ahnuse tõttu julmi patte, et püüda Jeesust tappa.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Maailmas on palju inimesi, kes keelduvad Jeesusest kuulmast.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See on väga tõsine patt.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t>Kes on Jeesus?</a:t>
            </a:r>
            <a:r xmlns:a="http://schemas.openxmlformats.org/drawingml/2006/main">
              <a:rPr altLang="en-US" lang="e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on see, kes ei julge inimese jõul peatuda.</a:t>
            </a:r>
            <a:r xmlns:a="http://schemas.openxmlformats.org/drawingml/2006/main">
              <a:rPr altLang="en-US" lang="et"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Kuhu Jeesus Heroodese eest põgenes?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Egiptus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Ameerika</a:t>
            </a:r>
            <a:r xmlns:a="http://schemas.openxmlformats.org/drawingml/2006/main">
              <a:rPr altLang="en-US" lang="et"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Korea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Iisreal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① </a:t>
            </a:r>
            <a:r xmlns:a="http://schemas.openxmlformats.org/drawingml/2006/main">
              <a:rPr altLang="ko-KR" lang="et" sz="2800">
                <a:solidFill>
                  <a:srgbClr val="ff0000"/>
                </a:solidFill>
              </a:rPr>
              <a:t>Egiptus</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Kui nad olid läinud, ilmus Joosepile unes Issanda ingel. "Tõuse üles," ütles ta, "võtke laps ja tema ema ning põgenege Egiptusesse. Jääge sinna, kuni ma teile ütlen, sest Heroodes otsib last, et ta tappa."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Matteuse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49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Jeesuspoiss templis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"Miks sa mind otsisid?" ta küsis. "Kas sa ei teadnud, et ma pean olema oma Isa majas?"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Luke</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Paasapühal, kui Jeesus oli 12-aastane, tuli ta koos vanematega Jeruusalemma templisse.</a:t>
            </a:r>
            <a:r xmlns:a="http://schemas.openxmlformats.org/drawingml/2006/main">
              <a:rPr lang="et"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Teel Jeruusalemma templist koju ei suutnud Joosep ja Maarja Jeesust leida.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Joosep ja Maarja läksid tagasi Jeruusalemma templisse, et Jeesust leida.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et" altLang="ko-KR" sz="2800" dirty="0">
                <a:solidFill>
                  <a:schemeClr val="tx1">
                    <a:lumMod val="65000"/>
                    <a:lumOff val="35000"/>
                  </a:schemeClr>
                </a:solidFill>
              </a:rPr>
              <a:t>"Maarja, sa sünnitad poja ja paned talle nimeks Jeesus." Ta kartis seda uudist.</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"Kas te ei teadnud, et ma olen oma isakojas?" Jeesus pidas templis piibliõpetajatega vestlust. Kõik olid üllatunud Jeesuse tarkusest.</a:t>
            </a:r>
            <a:r xmlns:a="http://schemas.openxmlformats.org/drawingml/2006/main">
              <a:rPr lang="et"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et" sz="2800">
                <a:solidFill>
                  <a:schemeClr val="tx1">
                    <a:lumMod val="65000"/>
                    <a:lumOff val="35000"/>
                  </a:schemeClr>
                </a:solidFill>
              </a:rPr>
              <a:t>Sellest ajast peale on poiss Jeesus muutunud Jumala ja inimeste vastu armastavamaks, kui tema tarkus ja pikkus kasvavad.</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chemeClr val="tx1">
                    <a:lumMod val="65000"/>
                    <a:lumOff val="35000"/>
                  </a:schemeClr>
                </a:solidFill>
              </a:rPr>
              <a:t>Poiss Jeesus teadis juba väikesest peale, et ta on Jumala Poeg. Ja siiralt valmistunud eluks Päästjana.</a:t>
            </a:r>
            <a:r xmlns:a="http://schemas.openxmlformats.org/drawingml/2006/main">
              <a:rPr altLang="en-US" lang="et"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Kuigi me oleme noored,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me peame selgelt meeles pidama, et oleme Jumala lapsed.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Seega peame näitama Jumalale ja inimestele, et elame Jumala lastena.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rgbClr val="ff0000"/>
                </a:solidFill>
              </a:rPr>
              <a:t>Kes on Jeesus?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on Jumala Poeg, kuid ta andis lihalikele vanematele alandlikkuse ja kuulekuse eeskuju.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Kus oli kadunud Jeesus?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sisse</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a</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tualettruum</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palees</a:t>
            </a:r>
            <a:r xmlns:a="http://schemas.openxmlformats.org/drawingml/2006/main">
              <a:rPr altLang="en-US" lang="et"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sisse</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a</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tempel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majas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③ </a:t>
            </a:r>
            <a:r xmlns:a="http://schemas.openxmlformats.org/drawingml/2006/main">
              <a:rPr altLang="ko-KR" lang="et" sz="2800">
                <a:solidFill>
                  <a:srgbClr val="ff0000"/>
                </a:solidFill>
              </a:rPr>
              <a:t>templis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"Miks sa mind otsisid?" ta küsis. "Kas sa ei teadnud, et ma pean olema oma Isa majas?"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Luke</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50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Jeesuse ristimine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"kõrbes hüüab hääl: "Valmistage Issandale tee, tehke talle sirged teed."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t" sz="3600">
                <a:solidFill>
                  <a:schemeClr val="tx1">
                    <a:lumMod val="65000"/>
                    <a:lumOff val="35000"/>
                  </a:schemeClr>
                </a:solidFill>
              </a:rPr>
              <a:t>4. Ja nii tuli Johannes, kes ristis kõrbealal ja kuulutas meeleparandusristimist pattude andeksandmiseks.</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Mark</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1:</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Kui Jeesus oli kolmekümneaastane, ilmus kõrbe võõras mees, kes kandis kaameli riideid ja sõi rohutirtse ja metsmett.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Tema nimi oli Ristija Johannes. Ta kutsus inimesi üles meelt parandama ja end ristima, sest Päästja tuleb.</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et" altLang="ko-KR" sz="2800" dirty="0">
                <a:solidFill>
                  <a:schemeClr val="tx1">
                    <a:lumMod val="65000"/>
                    <a:lumOff val="35000"/>
                  </a:schemeClr>
                </a:solidFill>
              </a:rPr>
              <a:t>Kuid ta kuulas Jumala sõnumit. „Ma olen Issanda sulane. Saagu mulle nii, nagu sa ütlesid."</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"Ma olen siin selleks, et valmistada ette kedagi, kes tuleb pärast mind!"</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t" altLang="ko-KR" sz="2800">
                <a:solidFill>
                  <a:schemeClr val="tx1">
                    <a:lumMod val="65000"/>
                    <a:lumOff val="35000"/>
                  </a:schemeClr>
                </a:solidFill>
              </a:rPr>
              <a:t>Ristija Johannes valmistas Jeesuse teed.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Ka Jeesus tuli Ristija Johannese poolt ristida.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t" altLang="ko-KR" sz="2800">
                <a:solidFill>
                  <a:schemeClr val="tx1">
                    <a:lumMod val="65000"/>
                    <a:lumOff val="35000"/>
                  </a:schemeClr>
                </a:solidFill>
              </a:rPr>
              <a:t>"Vaata! Jumala Tall, kes kannab ära maailma patu!” Ristija Johannes tutvustas valjusti Jeesust.</a:t>
            </a:r>
            <a:r xmlns:a="http://schemas.openxmlformats.org/drawingml/2006/main">
              <a:rPr lang="et"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Kui Johannes ristis Jeesuse, kostis taevast hääl, kus Püha Vaim laskus tema peale nagu tuvi: „Sina oled mu Poeg, keda ma armastan; ma olen sinuga väga rahul."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chemeClr val="tx1">
                    <a:lumMod val="65000"/>
                    <a:lumOff val="35000"/>
                  </a:schemeClr>
                </a:solidFill>
              </a:rPr>
              <a:t>Ristija Johannes ei ülendanud ennast.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Ta pühendas oma elu Jeesuse tutvustamisele.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Kelle jaoks ma elan?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Nagu Ristija Johannes, peaksime ka meie elama elu, mis ülendab ja tutvustab Jeesust, mitte ei kiidelda ja ülendada mind.</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t>Kes on Jeesus?</a:t>
            </a:r>
            <a:r xmlns:a="http://schemas.openxmlformats.org/drawingml/2006/main">
              <a:rPr altLang="en-US" lang="e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on Jumala ainus poeg.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Mis tuli taevast alla, kui Jeesus ristiti??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vares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Püha Vaim</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jaanalind</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varblane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② </a:t>
            </a:r>
            <a:r xmlns:a="http://schemas.openxmlformats.org/drawingml/2006/main">
              <a:rPr altLang="ko-KR" lang="et" sz="2800">
                <a:solidFill>
                  <a:srgbClr val="ff0000"/>
                </a:solidFill>
              </a:rPr>
              <a:t>Püha Vaim</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"kõrbes hüüab hääl: "Valmistage Issandale tee, tehke talle sirged teed."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t" sz="3600">
                <a:solidFill>
                  <a:schemeClr val="tx1">
                    <a:lumMod val="65000"/>
                    <a:lumOff val="35000"/>
                  </a:schemeClr>
                </a:solidFill>
              </a:rPr>
              <a:t>4. Ja nii tuli Johannes, kes ristis kõrbealal ja kuulutas meeleparandusristimist pattude andeksandmiseks.</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Mark</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1:</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51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Saatan kiusas Jeesust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ütles talle: "Eemenda minust, saatan! Sest on kirjutatud: Kummarda Issandat, oma Jumalat, ja teeni ainult teda."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Matthew</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Pärast seda, kui Jeesus paastus ja palvetas nelikümmend päeva, ilmus Saatan ja kiusas Jeesust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et" altLang="ko-KR" sz="2500" dirty="0">
                <a:solidFill>
                  <a:schemeClr val="tx1">
                    <a:lumMod val="65000"/>
                    <a:lumOff val="35000"/>
                  </a:schemeClr>
                </a:solidFill>
              </a:rPr>
              <a:t>Ehkki ta oli neitsi, jäi ta rasedaks. Selle lapse nimi on Jeesus. Ta on Jumala Poeg, kes päästab tulevikus kõik inimesed nende pattudest.</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"Kas sa oled näljane? Tee selle kiviga riisikooki ja söö ära!” Saatan tegi esimese katse. Kuid Jeesus võitis katsumuse Jumala sõnaga.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„Hüppa siis siit minema! Kui sa oled Jumala Poeg, siis sa ei sure." Saatan katsetas Jeesust teist korda templi tipus.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Sel ajal viis ta Jeesuse väga kõrgele mäele ja näitas Jeesusele kogu maailma kuningriiki ning ütles: "Kui sa kummardad minu ees, annan ma sulle selle kõik!" Kuid Jeesus lükkas tagasi kolmanda katse Jumala Sõnaga.</a:t>
            </a:r>
            <a:r xmlns:a="http://schemas.openxmlformats.org/drawingml/2006/main">
              <a:rPr lang="et"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Lõpuks võitis Jeesus kõik Saatana kiusatused. Jumalal oli hea meel Jeesusest, kes oli võitnud kõik kiusatused.</a:t>
            </a:r>
            <a:r xmlns:a="http://schemas.openxmlformats.org/drawingml/2006/main">
              <a:rPr lang="et"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chemeClr val="tx1">
                    <a:lumMod val="65000"/>
                    <a:lumOff val="35000"/>
                  </a:schemeClr>
                </a:solidFill>
              </a:rPr>
              <a:t>Jeesus oli Jumala Poeg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Kuid nagu meid, kiusas teda saatan.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Kuid Jumala Sõnaga sai Jeesus Saatana kiusatusest jagu.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Saatan ahvatleb meid endiselt.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Kuid nagu Jeesus, saame ka meie Saatana kiusatusest üle saada Jumala sõnaga</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rgbClr val="ff0000"/>
                </a:solidFill>
              </a:rPr>
              <a:t>Kes on Jeesus?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on meie abiline, et saada üle kiusatustest, millega silmitsi seisame. Ja tema on see, kes mõistab kõiki meie ees seisvaid väljakutseid ja aitab meil neist üle saada.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Kui palju katseid Saatan Jeesusele pani?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üks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kaks</a:t>
            </a:r>
            <a:r xmlns:a="http://schemas.openxmlformats.org/drawingml/2006/main">
              <a:rPr altLang="en-US" lang="et"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kolm</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neli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③ </a:t>
            </a:r>
            <a:r xmlns:a="http://schemas.openxmlformats.org/drawingml/2006/main">
              <a:rPr altLang="ko-KR" lang="et" sz="2800">
                <a:solidFill>
                  <a:srgbClr val="ff0000"/>
                </a:solidFill>
              </a:rPr>
              <a:t>kolm</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ütles talle: "Eemenda minust, saatan! Sest on kirjutatud: Kummarda Issandat, oma Jumalat, ja teeni ainult teda."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Matthew</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52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Vesi</a:t>
            </a:r>
            <a:r xmlns:a="http://schemas.openxmlformats.org/drawingml/2006/main">
              <a:rPr lang="et" altLang="en-US" sz="4400"/>
              <a:t> </a:t>
            </a:r>
            <a:r xmlns:a="http://schemas.openxmlformats.org/drawingml/2006/main">
              <a:rPr lang="et" altLang="ko-KR" sz="4400"/>
              <a:t>Muutunud Veiniks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Selle, esimese oma imelise märgi, tegi Jeesus Galilea Kaanas. Nii ilmutas ta oma au ja tema jüngrid uskusid temasse.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John</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chemeClr val="tx1">
                    <a:lumMod val="65000"/>
                    <a:lumOff val="35000"/>
                  </a:schemeClr>
                </a:solidFill>
              </a:rPr>
              <a:t>Maarja kartis poega saada, kuigi ta polnud abielus.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Siiski võttis ta usu kaudu Jumala sõna vastu ja järgis seda.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Me võime olla hirmul, kui usume Jumala Sõna ja kuuletume sellele. Kuid nagu Maarja pihtimus, peame ka meie tunnistama, et "olgu mulle nii, nagu sa oled öelnud."</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Galileas Kaanas peeti pulm. Jeesus ja tema jüngrid olid samuti pulma kutsutud.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Kuid tekkis probleem. Vein oli otsa saanud. Ilma veinita ei saa pidu pidada.</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Jeesus lasi maja sulastel vett purki valada. Teenindajad tegid, mida palusid.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Peale seda võeti vett purgis maitse järgi. Purgis olevast veest sai väga maitsev vein.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Külalised maitsesid veini ja olid üllatunud. Neile pakuti maitsvamat veini kui esimesel korral ja tänu Jeesuse imele võis pidu põnevam olla.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õppetund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chemeClr val="tx1">
                    <a:lumMod val="65000"/>
                    <a:lumOff val="35000"/>
                  </a:schemeClr>
                </a:solidFill>
              </a:rPr>
              <a:t>Jeesuse ajal vein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oli pidusöögil täiesti asendamatu.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Jeesus tegi veest veini ja andis pühadeks vajaliku.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Meie jaoks on Jeesus asendamatu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nagu vein pidusöögil.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Peame meeles pidama Jeesuse armu, kes andis end meile.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a:t>
            </a:r>
            <a:r xmlns:a="http://schemas.openxmlformats.org/drawingml/2006/main">
              <a:rPr altLang="en-US" lang="et"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t>WHO</a:t>
            </a:r>
            <a:r xmlns:a="http://schemas.openxmlformats.org/drawingml/2006/main">
              <a:rPr altLang="en-US" lang="et" sz="3200"/>
              <a:t> </a:t>
            </a:r>
            <a:r xmlns:a="http://schemas.openxmlformats.org/drawingml/2006/main">
              <a:rPr altLang="ko-KR" lang="et" sz="3200"/>
              <a:t>on</a:t>
            </a:r>
            <a:r xmlns:a="http://schemas.openxmlformats.org/drawingml/2006/main">
              <a:rPr altLang="en-US" lang="et" sz="3200"/>
              <a:t> </a:t>
            </a:r>
            <a:r xmlns:a="http://schemas.openxmlformats.org/drawingml/2006/main">
              <a:rPr altLang="ko-KR" lang="et" sz="3200"/>
              <a:t>Jeesus?</a:t>
            </a:r>
            <a:r xmlns:a="http://schemas.openxmlformats.org/drawingml/2006/main">
              <a:rPr altLang="en-US" lang="e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 on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on meie rõõm nagu pidusöögi vein.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Milleks muutis Jeesus vee?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piim</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apelsinimahl</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leib</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veini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④ </a:t>
            </a:r>
            <a:r xmlns:a="http://schemas.openxmlformats.org/drawingml/2006/main">
              <a:rPr altLang="ko-KR" lang="et" sz="2800">
                <a:solidFill>
                  <a:srgbClr val="ff0000"/>
                </a:solidFill>
              </a:rPr>
              <a:t>veini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Selle, esimese oma imelise märgi, tegi Jeesus Galilea Kaanas. Nii ilmutas ta oma au ja tema jüngrid uskusid temasse.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John</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t" altLang="ko-KR" b="1">
                <a:solidFill>
                  <a:schemeClr val="tx1">
                    <a:lumMod val="50000"/>
                    <a:lumOff val="50000"/>
                  </a:schemeClr>
                </a:solidFill>
              </a:rPr>
              <a:t>Nr 53 Jumala Sõna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t" altLang="ko-KR" sz="4400"/>
              <a:t>Nikodeemus tuli Jeesuse juurde öösel.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et" sz="3200">
                <a:solidFill>
                  <a:srgbClr val="FF0000"/>
                </a:solidFill>
              </a:rPr>
              <a:t>Kes on Jeesus?</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et" sz="3600">
                <a:solidFill>
                  <a:srgbClr val="0070C0"/>
                </a:solidFill>
              </a:rPr>
              <a:t>Jeesus on ..</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et" sz="3600">
                <a:solidFill>
                  <a:schemeClr val="tx1">
                    <a:lumMod val="65000"/>
                    <a:lumOff val="35000"/>
                  </a:schemeClr>
                </a:solidFill>
              </a:rPr>
              <a:t>Jeesus tuli maa peale meie Päästjana.</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vastas: „Tõesti, ma ütlen teile, keegi ei saa siseneda Jumala riiki, kui ta ei sünni veest ja Vaimust.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John</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et" sz="2800">
                <a:solidFill>
                  <a:schemeClr val="tx1">
                    <a:lumMod val="65000"/>
                    <a:lumOff val="35000"/>
                  </a:schemeClr>
                </a:solidFill>
              </a:rPr>
              <a:t>Seal oli mees nimega Nikodeemus, kes oli Iisraeli õpetaja.</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Tema</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tuli</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juurde</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Jeesus</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juurde</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küsi</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juures</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öö.</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"Kuidas ma saan siseneda Jumala riiki?"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t" altLang="ko-KR" sz="2800">
                <a:solidFill>
                  <a:schemeClr val="tx1">
                    <a:lumMod val="65000"/>
                    <a:lumOff val="35000"/>
                  </a:schemeClr>
                </a:solidFill>
              </a:rPr>
              <a:t>"Kui te ei sünni uuesti, ei saa te siseneda Jumala riiki." Jeesus vastas.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Ta ei saanud aru, et ta peab uuesti sündima. "Kas ma lähen tagasi oma ema üsasse ja tulen uuesti välja?"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et" altLang="ko-KR" sz="2600">
                <a:solidFill>
                  <a:schemeClr val="tx1">
                    <a:lumMod val="65000"/>
                    <a:lumOff val="35000"/>
                  </a:schemeClr>
                </a:solidFill>
              </a:rPr>
              <a:t>"Vaim, mitte keha, peab uuesti sündima. "Inimene võib uuesti sündida vee ja Püha Vaimuga." Jeesus vastas</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et" altLang="ko-KR" sz="2800">
                <a:solidFill>
                  <a:schemeClr val="tx1">
                    <a:lumMod val="65000"/>
                    <a:lumOff val="35000"/>
                  </a:schemeClr>
                </a:solidFill>
              </a:rPr>
              <a:t>"Sa pead minusse uskuma ja saama päästetud." Jeesus rääkis Nikodeemusele uuesti sündimise saladusest.</a:t>
            </a:r>
            <a:r xmlns:a="http://schemas.openxmlformats.org/drawingml/2006/main">
              <a:rPr lang="et"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a:t>
            </a:r>
            <a:r xmlns:a="http://schemas.openxmlformats.org/drawingml/2006/main">
              <a:rPr altLang="en-US" lang="et" sz="4000">
                <a:solidFill>
                  <a:srgbClr val="ff0000"/>
                </a:solidFill>
              </a:rPr>
              <a:t> </a:t>
            </a:r>
            <a:r xmlns:a="http://schemas.openxmlformats.org/drawingml/2006/main">
              <a:rPr altLang="ko-KR" lang="et" sz="4000">
                <a:solidFill>
                  <a:srgbClr val="ff0000"/>
                </a:solidFill>
              </a:rPr>
              <a:t>Õppetund</a:t>
            </a:r>
            <a:r xmlns:a="http://schemas.openxmlformats.org/drawingml/2006/main">
              <a:rPr altLang="en-US" lang="et"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solidFill>
                  <a:schemeClr val="tx1">
                    <a:lumMod val="65000"/>
                    <a:lumOff val="35000"/>
                  </a:schemeClr>
                </a:solidFill>
              </a:rPr>
              <a:t>Kui sa usud Jeesusesse,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su hing sünnib uuesti.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Need, kes usuvad Jeesusesse, sünnivad uuesti ja sinust saab</a:t>
            </a:r>
            <a:r xmlns:a="http://schemas.openxmlformats.org/drawingml/2006/main">
              <a:rPr altLang="en-US" lang="et" sz="3200">
                <a:solidFill>
                  <a:schemeClr val="tx1">
                    <a:lumMod val="65000"/>
                    <a:lumOff val="35000"/>
                  </a:schemeClr>
                </a:solidFill>
              </a:rPr>
              <a:t> </a:t>
            </a:r>
            <a:r xmlns:a="http://schemas.openxmlformats.org/drawingml/2006/main">
              <a:rPr altLang="ko-KR" lang="et" sz="3200">
                <a:solidFill>
                  <a:schemeClr val="tx1">
                    <a:lumMod val="65000"/>
                    <a:lumOff val="35000"/>
                  </a:schemeClr>
                </a:solidFill>
              </a:rPr>
              <a:t>vihkama pattu ja armastama Jumalat.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Kas sa oled uuesti sündinud?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t" sz="3200">
                <a:solidFill>
                  <a:schemeClr val="tx1">
                    <a:lumMod val="65000"/>
                    <a:lumOff val="35000"/>
                  </a:schemeClr>
                </a:solidFill>
              </a:rPr>
              <a:t>Me usume Jeesusesse ja sünnime uuesti. Seetõttu peame meeles pidama, et oleme maailmast erinevad inimesed.</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et" sz="3200"/>
              <a:t>Kes on Jeesus?</a:t>
            </a:r>
            <a:r xmlns:a="http://schemas.openxmlformats.org/drawingml/2006/main">
              <a:rPr altLang="en-US" lang="e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rgbClr val="0070c0"/>
                </a:solidFill>
              </a:rPr>
              <a:t>Jeesus on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a:t>
            </a:r>
            <a:r xmlns:a="http://schemas.openxmlformats.org/drawingml/2006/main">
              <a:rPr altLang="en-US" lang="et" sz="3600">
                <a:solidFill>
                  <a:schemeClr val="tx1">
                    <a:lumMod val="65000"/>
                    <a:lumOff val="35000"/>
                  </a:schemeClr>
                </a:solidFill>
              </a:rPr>
              <a:t> </a:t>
            </a:r>
            <a:r xmlns:a="http://schemas.openxmlformats.org/drawingml/2006/main">
              <a:rPr altLang="ko-KR" lang="et" sz="3600">
                <a:solidFill>
                  <a:schemeClr val="tx1">
                    <a:lumMod val="65000"/>
                    <a:lumOff val="35000"/>
                  </a:schemeClr>
                </a:solidFill>
              </a:rPr>
              <a:t>on see, kes teeb õigeks ja sünnib uuesti need, kes Temasse usuvad.</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viktoriin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Mis paneb meid uuesti sündima?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① </a:t>
            </a:r>
            <a:r xmlns:a="http://schemas.openxmlformats.org/drawingml/2006/main">
              <a:rPr altLang="ko-KR" lang="et" sz="2800">
                <a:solidFill>
                  <a:schemeClr val="tx1">
                    <a:lumMod val="65000"/>
                    <a:lumOff val="35000"/>
                  </a:schemeClr>
                </a:solidFill>
              </a:rPr>
              <a:t>vee ja Vaimuga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② </a:t>
            </a:r>
            <a:r xmlns:a="http://schemas.openxmlformats.org/drawingml/2006/main">
              <a:rPr altLang="ko-KR" lang="et" sz="2800">
                <a:solidFill>
                  <a:schemeClr val="tx1">
                    <a:lumMod val="65000"/>
                    <a:lumOff val="35000"/>
                  </a:schemeClr>
                </a:solidFill>
              </a:rPr>
              <a:t>õli ja tulega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③ </a:t>
            </a:r>
            <a:r xmlns:a="http://schemas.openxmlformats.org/drawingml/2006/main">
              <a:rPr altLang="ko-KR" lang="et" sz="2800">
                <a:solidFill>
                  <a:schemeClr val="tx1">
                    <a:lumMod val="65000"/>
                    <a:lumOff val="35000"/>
                  </a:schemeClr>
                </a:solidFill>
              </a:rPr>
              <a:t>pisara ja lauludega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chemeClr val="tx1">
                    <a:lumMod val="65000"/>
                    <a:lumOff val="35000"/>
                  </a:schemeClr>
                </a:solidFill>
              </a:rPr>
              <a:t>④ </a:t>
            </a:r>
            <a:r xmlns:a="http://schemas.openxmlformats.org/drawingml/2006/main">
              <a:rPr altLang="ko-KR" lang="et" sz="2800">
                <a:solidFill>
                  <a:schemeClr val="tx1">
                    <a:lumMod val="65000"/>
                    <a:lumOff val="35000"/>
                  </a:schemeClr>
                </a:solidFill>
              </a:rPr>
              <a:t>palve ja jumalateenistusega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et" sz="2800">
                <a:solidFill>
                  <a:srgbClr val="ff0000"/>
                </a:solidFill>
              </a:rPr>
              <a:t>① </a:t>
            </a:r>
            <a:r xmlns:a="http://schemas.openxmlformats.org/drawingml/2006/main">
              <a:rPr altLang="ko-KR" lang="et" sz="2800">
                <a:solidFill>
                  <a:srgbClr val="ff0000"/>
                </a:solidFill>
              </a:rPr>
              <a:t>vee ja Vaimuga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t" sz="4000">
                <a:solidFill>
                  <a:srgbClr val="ff0000"/>
                </a:solidFill>
              </a:rPr>
              <a:t>Tänane Sõna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t" sz="3600">
                <a:solidFill>
                  <a:schemeClr val="tx1">
                    <a:lumMod val="65000"/>
                    <a:lumOff val="35000"/>
                  </a:schemeClr>
                </a:solidFill>
              </a:rPr>
              <a:t>Jeesus vastas: „Tõesti, ma ütlen teile, keegi ei saa siseneda Jumala riiki, kui ta ei sünni veest ja Vaimust.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t" sz="2800">
                <a:solidFill>
                  <a:schemeClr val="tx1">
                    <a:lumMod val="65000"/>
                    <a:lumOff val="35000"/>
                  </a:schemeClr>
                </a:solidFill>
              </a:rPr>
              <a:t>John</a:t>
            </a:r>
            <a:r xmlns:a="http://schemas.openxmlformats.org/drawingml/2006/main">
              <a:rPr altLang="en-US" lang="et" sz="2800">
                <a:solidFill>
                  <a:schemeClr val="tx1">
                    <a:lumMod val="65000"/>
                    <a:lumOff val="35000"/>
                  </a:schemeClr>
                </a:solidFill>
              </a:rPr>
              <a:t> </a:t>
            </a:r>
            <a:r xmlns:a="http://schemas.openxmlformats.org/drawingml/2006/main">
              <a:rPr altLang="ko-KR" lang="et"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